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463" r:id="rId5"/>
    <p:sldId id="467" r:id="rId6"/>
    <p:sldId id="466" r:id="rId7"/>
    <p:sldId id="465" r:id="rId8"/>
    <p:sldId id="291" r:id="rId9"/>
    <p:sldId id="311" r:id="rId10"/>
    <p:sldId id="333" r:id="rId11"/>
    <p:sldId id="292" r:id="rId12"/>
    <p:sldId id="308" r:id="rId13"/>
    <p:sldId id="277" r:id="rId14"/>
    <p:sldId id="281" r:id="rId15"/>
    <p:sldId id="289" r:id="rId16"/>
    <p:sldId id="295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CFF"/>
    <a:srgbClr val="C8F1F0"/>
    <a:srgbClr val="FFF7D6"/>
    <a:srgbClr val="E5F8F8"/>
    <a:srgbClr val="188BD3"/>
    <a:srgbClr val="E33332"/>
    <a:srgbClr val="F2EBFA"/>
    <a:srgbClr val="FFE886"/>
    <a:srgbClr val="1ECDCB"/>
    <a:srgbClr val="E1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0245" autoAdjust="0"/>
  </p:normalViewPr>
  <p:slideViewPr>
    <p:cSldViewPr snapToGrid="0">
      <p:cViewPr varScale="1">
        <p:scale>
          <a:sx n="92" d="100"/>
          <a:sy n="92" d="100"/>
        </p:scale>
        <p:origin x="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Cooke" userId="706edf0c-f59b-49fb-a316-acee71f34042" providerId="ADAL" clId="{F39FEAB1-A31E-43FA-BA63-544121967776}"/>
    <pc:docChg chg="custSel delSld modSld">
      <pc:chgData name="Doreen Cooke" userId="706edf0c-f59b-49fb-a316-acee71f34042" providerId="ADAL" clId="{F39FEAB1-A31E-43FA-BA63-544121967776}" dt="2024-11-14T01:30:12.148" v="70" actId="47"/>
      <pc:docMkLst>
        <pc:docMk/>
      </pc:docMkLst>
      <pc:sldChg chg="del">
        <pc:chgData name="Doreen Cooke" userId="706edf0c-f59b-49fb-a316-acee71f34042" providerId="ADAL" clId="{F39FEAB1-A31E-43FA-BA63-544121967776}" dt="2024-11-14T01:29:09.238" v="68" actId="47"/>
        <pc:sldMkLst>
          <pc:docMk/>
          <pc:sldMk cId="1436850063" sldId="314"/>
        </pc:sldMkLst>
      </pc:sldChg>
      <pc:sldChg chg="del">
        <pc:chgData name="Doreen Cooke" userId="706edf0c-f59b-49fb-a316-acee71f34042" providerId="ADAL" clId="{F39FEAB1-A31E-43FA-BA63-544121967776}" dt="2024-11-14T01:30:08.512" v="69" actId="47"/>
        <pc:sldMkLst>
          <pc:docMk/>
          <pc:sldMk cId="2305204350" sldId="332"/>
        </pc:sldMkLst>
      </pc:sldChg>
      <pc:sldChg chg="del">
        <pc:chgData name="Doreen Cooke" userId="706edf0c-f59b-49fb-a316-acee71f34042" providerId="ADAL" clId="{F39FEAB1-A31E-43FA-BA63-544121967776}" dt="2024-11-14T01:30:12.148" v="70" actId="47"/>
        <pc:sldMkLst>
          <pc:docMk/>
          <pc:sldMk cId="248754968" sldId="457"/>
        </pc:sldMkLst>
      </pc:sldChg>
      <pc:sldChg chg="modSp mod">
        <pc:chgData name="Doreen Cooke" userId="706edf0c-f59b-49fb-a316-acee71f34042" providerId="ADAL" clId="{F39FEAB1-A31E-43FA-BA63-544121967776}" dt="2024-11-14T01:26:03.657" v="45" actId="20577"/>
        <pc:sldMkLst>
          <pc:docMk/>
          <pc:sldMk cId="623578174" sldId="463"/>
        </pc:sldMkLst>
        <pc:spChg chg="mod">
          <ac:chgData name="Doreen Cooke" userId="706edf0c-f59b-49fb-a316-acee71f34042" providerId="ADAL" clId="{F39FEAB1-A31E-43FA-BA63-544121967776}" dt="2024-11-14T01:26:03.657" v="45" actId="20577"/>
          <ac:spMkLst>
            <pc:docMk/>
            <pc:sldMk cId="623578174" sldId="463"/>
            <ac:spMk id="8" creationId="{A7DF37A0-CD71-9D2D-91AF-97619200FDE5}"/>
          </ac:spMkLst>
        </pc:spChg>
        <pc:spChg chg="mod">
          <ac:chgData name="Doreen Cooke" userId="706edf0c-f59b-49fb-a316-acee71f34042" providerId="ADAL" clId="{F39FEAB1-A31E-43FA-BA63-544121967776}" dt="2024-11-14T01:25:48.133" v="22" actId="20577"/>
          <ac:spMkLst>
            <pc:docMk/>
            <pc:sldMk cId="623578174" sldId="463"/>
            <ac:spMk id="10" creationId="{3761542D-231A-7859-A692-1933C6B8CA1E}"/>
          </ac:spMkLst>
        </pc:spChg>
      </pc:sldChg>
      <pc:sldChg chg="addSp delSp modSp mod">
        <pc:chgData name="Doreen Cooke" userId="706edf0c-f59b-49fb-a316-acee71f34042" providerId="ADAL" clId="{F39FEAB1-A31E-43FA-BA63-544121967776}" dt="2024-11-14T01:28:09.168" v="67" actId="12788"/>
        <pc:sldMkLst>
          <pc:docMk/>
          <pc:sldMk cId="2576431171" sldId="465"/>
        </pc:sldMkLst>
        <pc:spChg chg="mod">
          <ac:chgData name="Doreen Cooke" userId="706edf0c-f59b-49fb-a316-acee71f34042" providerId="ADAL" clId="{F39FEAB1-A31E-43FA-BA63-544121967776}" dt="2024-11-14T01:28:09.168" v="67" actId="12788"/>
          <ac:spMkLst>
            <pc:docMk/>
            <pc:sldMk cId="2576431171" sldId="465"/>
            <ac:spMk id="2" creationId="{9E28C06B-0B08-F048-5923-55CCA1A6DFFA}"/>
          </ac:spMkLst>
        </pc:spChg>
        <pc:spChg chg="del">
          <ac:chgData name="Doreen Cooke" userId="706edf0c-f59b-49fb-a316-acee71f34042" providerId="ADAL" clId="{F39FEAB1-A31E-43FA-BA63-544121967776}" dt="2024-11-14T01:27:50.221" v="65" actId="478"/>
          <ac:spMkLst>
            <pc:docMk/>
            <pc:sldMk cId="2576431171" sldId="465"/>
            <ac:spMk id="3" creationId="{75DAFA31-8211-855A-7D0A-565E9B740CE5}"/>
          </ac:spMkLst>
        </pc:spChg>
        <pc:spChg chg="add del mod">
          <ac:chgData name="Doreen Cooke" userId="706edf0c-f59b-49fb-a316-acee71f34042" providerId="ADAL" clId="{F39FEAB1-A31E-43FA-BA63-544121967776}" dt="2024-11-14T01:27:53.285" v="66" actId="478"/>
          <ac:spMkLst>
            <pc:docMk/>
            <pc:sldMk cId="2576431171" sldId="465"/>
            <ac:spMk id="6" creationId="{6A4921D2-6DB0-FF0C-98D5-6EDD6AEA20D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5A96106D-6169-5076-3F72-7D38C0784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35461-0E3A-7D15-138A-B8E2FE0B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917" t="20348" r="12552" b="44247"/>
          <a:stretch/>
        </p:blipFill>
        <p:spPr>
          <a:xfrm>
            <a:off x="0" y="1179095"/>
            <a:ext cx="10433957" cy="567890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225A6B-8CD4-B067-53CB-F2F219C8F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623" y="5935266"/>
            <a:ext cx="2331052" cy="7986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9AC49F-1D3D-955E-A0F3-D3AADCBC4A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95700" y="667357"/>
            <a:ext cx="4800600" cy="480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F74FB-07B0-F8C5-4E66-0E4C8A137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943" t="18719" r="37548" b="52096"/>
          <a:stretch/>
        </p:blipFill>
        <p:spPr>
          <a:xfrm flipH="1" flipV="1">
            <a:off x="6930188" y="-2"/>
            <a:ext cx="5261812" cy="4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60FA1ADE-C17A-6A81-A6B9-9EFB0C1BE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1994099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3640019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0B32F3-D33D-BFBE-A7A7-90E534850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BBE45E-3759-D028-FE1E-D7D50C2209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991C2-C153-BAA0-9141-A5CECCE133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3D290057-FE3E-318C-199B-4E5B094E4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7D740-164D-5434-EFE1-12B9683F2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52EF478-17EF-1CDE-404F-2F0B0E98A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472" y="3329333"/>
            <a:ext cx="1828800" cy="19568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D171E6-7FB1-1FBA-AE2C-065B4D0246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A9FD6BA5-7A98-DD7B-0471-E194C111D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749E43-95BA-4DC6-F141-6F1BF0D77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B5E2C-A086-4408-881C-FD1A28E465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82B9EC-19B4-83AE-3C04-01122A6885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233363" indent="-223838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Clr>
                <a:schemeClr val="bg2">
                  <a:lumMod val="90000"/>
                </a:schemeClr>
              </a:buClr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2025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84764" y="0"/>
            <a:ext cx="0" cy="685800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DB9E62-678B-5674-F727-27AE53D056C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8" r:id="rId3"/>
    <p:sldLayoutId id="214748367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DF37A0-CD71-9D2D-91AF-97619200FDE5}"/>
              </a:ext>
            </a:extLst>
          </p:cNvPr>
          <p:cNvSpPr txBox="1"/>
          <p:nvPr/>
        </p:nvSpPr>
        <p:spPr>
          <a:xfrm>
            <a:off x="1241314" y="2019404"/>
            <a:ext cx="9709372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INSTRUCTIONS: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use this template for your paper session presentation.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slides labeled REQUIRED are necessary to ensure that ASPEN remains in compliance with various accrediting bodies.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other slides are for samples or informational purposes.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ASPEN logo should be included on your slides.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yellow boxes on slides contain instructional text only. Please review this information before completing your presentation.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delete the yellow boxes with instructional text and any unused template slides before submitting your final presentation!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61542D-231A-7859-A692-1933C6B8CA1E}"/>
              </a:ext>
            </a:extLst>
          </p:cNvPr>
          <p:cNvSpPr txBox="1">
            <a:spLocks/>
          </p:cNvSpPr>
          <p:nvPr/>
        </p:nvSpPr>
        <p:spPr>
          <a:xfrm>
            <a:off x="1086335" y="662491"/>
            <a:ext cx="10019330" cy="11308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charset="0"/>
              </a:rPr>
              <a:t>ASPEN Nutrition Science &amp; Practice Conference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charset="0"/>
              </a:rPr>
              <a:t>Paper Session Template </a:t>
            </a:r>
          </a:p>
        </p:txBody>
      </p:sp>
    </p:spTree>
    <p:extLst>
      <p:ext uri="{BB962C8B-B14F-4D97-AF65-F5344CB8AC3E}">
        <p14:creationId xmlns:p14="http://schemas.microsoft.com/office/powerpoint/2010/main" val="62357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6C14BF-2BCA-467A-8AFB-CDD231FE1189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F13ADD-456F-B80D-D855-2C251DA0B88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94392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FBE4AF-8D0D-6AF3-A959-8EB3C3C6A296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CBA5A-4ED8-5EC4-905E-D3611302E6E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01504531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919472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1E26B8F-BCE5-F176-F710-0F95B7F513D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44CCE5-D9E4-66DA-0179-0F860AC2CCD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02000824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86824A-9869-287E-9702-63E46563C16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1EEFA-474F-7395-A57E-645869F6160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AAF4CE-4E8E-3523-D41D-85241CB8E855}"/>
              </a:ext>
            </a:extLst>
          </p:cNvPr>
          <p:cNvSpPr txBox="1">
            <a:spLocks noChangeArrowheads="1"/>
          </p:cNvSpPr>
          <p:nvPr/>
        </p:nvSpPr>
        <p:spPr>
          <a:xfrm>
            <a:off x="4452730" y="-1"/>
            <a:ext cx="7734777" cy="13914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Slide(s) –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List references used in your presentation on this slide and include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400" dirty="0">
                <a:cs typeface="Times New Roman" pitchFamily="18" charset="0"/>
              </a:rPr>
              <a:t>Follow the AMA style, abbreviating names of journals according to Index </a:t>
            </a:r>
            <a:r>
              <a:rPr lang="en-US" sz="1400" dirty="0" err="1">
                <a:cs typeface="Times New Roman" pitchFamily="18" charset="0"/>
              </a:rPr>
              <a:t>Medicus</a:t>
            </a:r>
            <a:r>
              <a:rPr lang="en-US" sz="1400" dirty="0">
                <a:cs typeface="Times New Roman" pitchFamily="18" charset="0"/>
              </a:rPr>
              <a:t>.</a:t>
            </a:r>
            <a:br>
              <a:rPr lang="en-US" sz="1400" dirty="0">
                <a:cs typeface="Times New Roman" pitchFamily="18" charset="0"/>
              </a:rPr>
            </a:br>
            <a:r>
              <a:rPr lang="en-US" sz="1400" dirty="0">
                <a:cs typeface="Times New Roman" pitchFamily="18" charset="0"/>
              </a:rPr>
              <a:t>For 1-6 authors, list each author. For 7 or more authors, list the first 6 authors, followed by et al.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8DA75-05D3-CC0A-AC8D-B2649D5CC475}"/>
              </a:ext>
            </a:extLst>
          </p:cNvPr>
          <p:cNvSpPr txBox="1">
            <a:spLocks/>
          </p:cNvSpPr>
          <p:nvPr/>
        </p:nvSpPr>
        <p:spPr>
          <a:xfrm>
            <a:off x="733424" y="1525106"/>
            <a:ext cx="11077575" cy="3981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 err="1"/>
              <a:t>AuthorLastname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FirstInitialMiddleInitial</a:t>
            </a:r>
            <a:r>
              <a:rPr lang="en-US" altLang="en-US" sz="2000" dirty="0"/>
              <a:t>. Title in sentence case. Abbreviated Journal Title in Title Case. Year Month Day; volume(Issue#): PP-PP.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Kelly DG.  The clinician’s Responsibility for the Consumer’s Financial Well-Being.  </a:t>
            </a:r>
            <a:r>
              <a:rPr lang="en-US" altLang="en-US" sz="2000" i="1" dirty="0" err="1"/>
              <a:t>Nutr</a:t>
            </a:r>
            <a:r>
              <a:rPr lang="en-US" altLang="en-US" sz="2000" i="1" dirty="0"/>
              <a:t> Clin </a:t>
            </a:r>
            <a:r>
              <a:rPr lang="en-US" altLang="en-US" sz="2000" i="1" dirty="0" err="1"/>
              <a:t>Pract</a:t>
            </a:r>
            <a:r>
              <a:rPr lang="en-US" altLang="en-US" sz="2000" i="1" dirty="0"/>
              <a:t>.</a:t>
            </a:r>
            <a:r>
              <a:rPr lang="en-US" altLang="en-US" sz="2000" dirty="0"/>
              <a:t>  2006: 21(6) 539-541.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Majka</a:t>
            </a:r>
            <a:r>
              <a:rPr lang="en-US" sz="2000" dirty="0"/>
              <a:t> A, Wang Z, Schmitz K.  Care Coordination to Enhance Management of Long-Term Enteral Tube Feeding: A Systematic Review and Meta-Analysis. </a:t>
            </a:r>
            <a:r>
              <a:rPr lang="en-US" sz="2000" i="1" dirty="0"/>
              <a:t>JPEN J </a:t>
            </a:r>
            <a:r>
              <a:rPr lang="en-US" sz="2000" i="1" dirty="0" err="1"/>
              <a:t>Parenter</a:t>
            </a:r>
            <a:r>
              <a:rPr lang="en-US" sz="2000" i="1" dirty="0"/>
              <a:t> Enteral </a:t>
            </a:r>
            <a:r>
              <a:rPr lang="en-US" sz="2000" i="1" dirty="0" err="1"/>
              <a:t>Nutr</a:t>
            </a:r>
            <a:r>
              <a:rPr lang="en-US" sz="2000" i="1" dirty="0"/>
              <a:t> </a:t>
            </a:r>
            <a:r>
              <a:rPr lang="en-US" sz="2000" dirty="0"/>
              <a:t>2014;38 40-52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Matarese LE, Costa G, Bond G, et al. Therapeutic efficacy of intestinal and </a:t>
            </a:r>
            <a:r>
              <a:rPr lang="en-US" sz="2000" dirty="0" err="1"/>
              <a:t>multivisceral</a:t>
            </a:r>
            <a:r>
              <a:rPr lang="en-US" sz="2000" dirty="0"/>
              <a:t> transplantation: survival and nutrition outcome. </a:t>
            </a:r>
            <a:r>
              <a:rPr lang="en-US" sz="2000" i="1" dirty="0" err="1"/>
              <a:t>Nutr</a:t>
            </a:r>
            <a:r>
              <a:rPr lang="en-US" sz="2000" i="1" dirty="0"/>
              <a:t> Clin </a:t>
            </a:r>
            <a:r>
              <a:rPr lang="en-US" sz="2000" i="1" dirty="0" err="1"/>
              <a:t>Pract</a:t>
            </a:r>
            <a:r>
              <a:rPr lang="en-US" sz="2000" dirty="0"/>
              <a:t>. 2007;22 474-481.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The ASPEN Adult Nutrition Support Core Curriculum,</a:t>
            </a:r>
            <a:r>
              <a:rPr lang="en-US" sz="2000" dirty="0"/>
              <a:t> 3rd ed., Silver Spring MD ASPEN, 2017.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solidFill>
                <a:srgbClr val="01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1F2-BDC6-E66A-81BE-A85627B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9BB301-DC05-6CE8-094D-E3441F3DE7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27C2FB-4528-6CD5-63E1-FF5D50E0C509}"/>
              </a:ext>
            </a:extLst>
          </p:cNvPr>
          <p:cNvSpPr txBox="1">
            <a:spLocks/>
          </p:cNvSpPr>
          <p:nvPr/>
        </p:nvSpPr>
        <p:spPr>
          <a:xfrm>
            <a:off x="4850193" y="3337559"/>
            <a:ext cx="6086063" cy="1701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3F88FE-68D3-A166-AB35-6BBD5671FFDD}"/>
              </a:ext>
            </a:extLst>
          </p:cNvPr>
          <p:cNvSpPr txBox="1">
            <a:spLocks noChangeArrowheads="1"/>
          </p:cNvSpPr>
          <p:nvPr/>
        </p:nvSpPr>
        <p:spPr>
          <a:xfrm>
            <a:off x="3619500" y="193"/>
            <a:ext cx="8574241" cy="164970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70D2-8192-8669-DA36-FE6CCEEF8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01F002-0557-4C90-60DE-F59B150CE6EE}"/>
              </a:ext>
            </a:extLst>
          </p:cNvPr>
          <p:cNvSpPr txBox="1">
            <a:spLocks/>
          </p:cNvSpPr>
          <p:nvPr/>
        </p:nvSpPr>
        <p:spPr>
          <a:xfrm>
            <a:off x="2702169" y="3790494"/>
            <a:ext cx="6787662" cy="14387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Organization, City, State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28BE4-188C-C442-E126-8C558D9D6B49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C06B-0B08-F048-5923-55CCA1A6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55" y="1994099"/>
            <a:ext cx="8963890" cy="151318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6FEA7-6660-24FE-4A9F-23801F3B0E58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Section Divider Slide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Use this slide to separate different topics or sections in your presentation.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BC0D7-7D81-3E2E-B1FE-2F0D6E9B7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No commercial relationships to disclose</a:t>
            </a:r>
          </a:p>
          <a:p>
            <a:r>
              <a:rPr lang="en-US" dirty="0"/>
              <a:t>Name of Company, Affiliation</a:t>
            </a:r>
          </a:p>
          <a:p>
            <a:r>
              <a:rPr lang="en-US" dirty="0"/>
              <a:t>Acme Company, Speaker’s Bureau</a:t>
            </a:r>
          </a:p>
          <a:p>
            <a:r>
              <a:rPr lang="en-US" dirty="0"/>
              <a:t>Delta Company, Researcher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80609-2EA4-FD6D-3A44-C244DBBFEE17}"/>
              </a:ext>
            </a:extLst>
          </p:cNvPr>
          <p:cNvSpPr txBox="1"/>
          <p:nvPr/>
        </p:nvSpPr>
        <p:spPr>
          <a:xfrm>
            <a:off x="6927574" y="0"/>
            <a:ext cx="5264427" cy="167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Disclosures Slide - Required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In order to comply with accreditation guidelines, disclose </a:t>
            </a:r>
            <a:r>
              <a:rPr lang="en-US" altLang="en-US" sz="1400" b="1" kern="0" dirty="0">
                <a:latin typeface="+mj-lt"/>
                <a:cs typeface="Calibri" panose="020F0502020204030204" pitchFamily="34" charset="0"/>
              </a:rPr>
              <a:t>ALL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financial relationships with ineligible companies within the past 24 months.</a:t>
            </a: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Enter Name of Company and Affiliation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.  If you do not have any disclosures, enter “</a:t>
            </a: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No commercial relationships to disclose.”</a:t>
            </a:r>
            <a:endParaRPr lang="en-US" altLang="en-US" sz="1400" kern="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51180B0-1F03-DCD4-B8FE-9D2FF6ACD1DE}"/>
              </a:ext>
            </a:extLst>
          </p:cNvPr>
          <p:cNvSpPr txBox="1">
            <a:spLocks noChangeArrowheads="1"/>
          </p:cNvSpPr>
          <p:nvPr/>
        </p:nvSpPr>
        <p:spPr>
          <a:xfrm>
            <a:off x="7962901" y="1"/>
            <a:ext cx="4220690" cy="546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How to change the slide layout.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A56395-AE72-1137-1506-4FA889926EB8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33C67F-5326-672C-35B4-B7BDCBC66917}"/>
              </a:ext>
            </a:extLst>
          </p:cNvPr>
          <p:cNvSpPr txBox="1">
            <a:spLocks noChangeArrowheads="1"/>
          </p:cNvSpPr>
          <p:nvPr/>
        </p:nvSpPr>
        <p:spPr>
          <a:xfrm>
            <a:off x="6917635" y="0"/>
            <a:ext cx="5265956" cy="188843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Follow the AMA style, abbreviating names of journals according to Index Medicus. 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8EFC1B-E791-FB80-4644-B8654054B45F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34267-2BA3-BCB6-118A-3DA26074E8B5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/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8720-A41A-631B-232A-13A85651C84E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647BCE-7FBD-7355-1CDE-C0AB519340C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25 Conference">
      <a:dk1>
        <a:srgbClr val="000000"/>
      </a:dk1>
      <a:lt1>
        <a:srgbClr val="FFFFFF"/>
      </a:lt1>
      <a:dk2>
        <a:srgbClr val="260359"/>
      </a:dk2>
      <a:lt2>
        <a:srgbClr val="CCCCCC"/>
      </a:lt2>
      <a:accent1>
        <a:srgbClr val="3F04BF"/>
      </a:accent1>
      <a:accent2>
        <a:srgbClr val="3771FF"/>
      </a:accent2>
      <a:accent3>
        <a:srgbClr val="07DBF2"/>
      </a:accent3>
      <a:accent4>
        <a:srgbClr val="DA05AC"/>
      </a:accent4>
      <a:accent5>
        <a:srgbClr val="93DB3E"/>
      </a:accent5>
      <a:accent6>
        <a:srgbClr val="FFBF15"/>
      </a:accent6>
      <a:hlink>
        <a:srgbClr val="07DBF2"/>
      </a:hlink>
      <a:folHlink>
        <a:srgbClr val="7994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9" ma:contentTypeDescription="Create a new document." ma:contentTypeScope="" ma:versionID="20a74ce20248e909c818fa7f57c59150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d54696f79673d2eb3b204dc8ff0fe425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umb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InPho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Photo" ma:index="26" nillable="true" ma:displayName="Notes" ma:description="Left: B. Bistrian-1989, Right: K. Kudsk-1997" ma:format="Dropdown" ma:internalName="InPhot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7d7c90-10b3-4dbb-be66-4cf489773dab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Number xmlns="3b36458f-a9a6-4920-bc19-8165e8b669cf" xsi:nil="true"/>
    <InPhoto xmlns="3b36458f-a9a6-4920-bc19-8165e8b669cf" xsi:nil="true"/>
  </documentManagement>
</p:properties>
</file>

<file path=customXml/itemProps1.xml><?xml version="1.0" encoding="utf-8"?>
<ds:datastoreItem xmlns:ds="http://schemas.openxmlformats.org/officeDocument/2006/customXml" ds:itemID="{EB94F5D0-6F55-49B7-B883-AA07A16DD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C9C91-E2F1-45A1-9EC4-A1CFBD388FAA}">
  <ds:schemaRefs>
    <ds:schemaRef ds:uri="http://www.w3.org/XML/1998/namespace"/>
    <ds:schemaRef ds:uri="http://purl.org/dc/terms/"/>
    <ds:schemaRef ds:uri="ff118141-a8e4-4b4d-adf8-c71d590b0e51"/>
    <ds:schemaRef ds:uri="3b36458f-a9a6-4920-bc19-8165e8b669cf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1505</Words>
  <Application>Microsoft Office PowerPoint</Application>
  <PresentationFormat>Widescreen</PresentationFormat>
  <Paragraphs>185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System Font Regular</vt:lpstr>
      <vt:lpstr>Times New Roman</vt:lpstr>
      <vt:lpstr>ASPEN-General-Webinar-Master-2023</vt:lpstr>
      <vt:lpstr>PowerPoint Presentation</vt:lpstr>
      <vt:lpstr>Presentation Title</vt:lpstr>
      <vt:lpstr>Presentation Title</vt:lpstr>
      <vt:lpstr>Section Title</vt:lpstr>
      <vt:lpstr>Disclosures</vt:lpstr>
      <vt:lpstr>Slide Layouts</vt:lpstr>
      <vt:lpstr>Sample Slide</vt:lpstr>
      <vt:lpstr>Sample Slide</vt:lpstr>
      <vt:lpstr>Sample Slide </vt:lpstr>
      <vt:lpstr>Sample Slide</vt:lpstr>
      <vt:lpstr>Sample Slide</vt:lpstr>
      <vt:lpstr>Sample Slide</vt:lpstr>
      <vt:lpstr>Sample Slide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Doreen Cooke</cp:lastModifiedBy>
  <cp:revision>355</cp:revision>
  <cp:lastPrinted>2018-08-02T11:30:27Z</cp:lastPrinted>
  <dcterms:created xsi:type="dcterms:W3CDTF">2018-06-04T15:56:44Z</dcterms:created>
  <dcterms:modified xsi:type="dcterms:W3CDTF">2024-11-14T01:31:53Z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