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</p:sldMasterIdLst>
  <p:notesMasterIdLst>
    <p:notesMasterId r:id="rId22"/>
  </p:notesMasterIdLst>
  <p:handoutMasterIdLst>
    <p:handoutMasterId r:id="rId23"/>
  </p:handoutMasterIdLst>
  <p:sldIdLst>
    <p:sldId id="463" r:id="rId5"/>
    <p:sldId id="467" r:id="rId6"/>
    <p:sldId id="466" r:id="rId7"/>
    <p:sldId id="465" r:id="rId8"/>
    <p:sldId id="291" r:id="rId9"/>
    <p:sldId id="314" r:id="rId10"/>
    <p:sldId id="311" r:id="rId11"/>
    <p:sldId id="333" r:id="rId12"/>
    <p:sldId id="292" r:id="rId13"/>
    <p:sldId id="308" r:id="rId14"/>
    <p:sldId id="277" r:id="rId15"/>
    <p:sldId id="281" r:id="rId16"/>
    <p:sldId id="289" r:id="rId17"/>
    <p:sldId id="295" r:id="rId18"/>
    <p:sldId id="332" r:id="rId19"/>
    <p:sldId id="457" r:id="rId20"/>
    <p:sldId id="33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ggi Guenter" initials="PG" lastIdx="2" clrIdx="0">
    <p:extLst>
      <p:ext uri="{19B8F6BF-5375-455C-9EA6-DF929625EA0E}">
        <p15:presenceInfo xmlns:p15="http://schemas.microsoft.com/office/powerpoint/2012/main" userId="S-1-5-21-3384519349-2978735358-3632297420-11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CFF"/>
    <a:srgbClr val="C8F1F0"/>
    <a:srgbClr val="FFF7D6"/>
    <a:srgbClr val="E5F8F8"/>
    <a:srgbClr val="188BD3"/>
    <a:srgbClr val="E33332"/>
    <a:srgbClr val="F2EBFA"/>
    <a:srgbClr val="FFE886"/>
    <a:srgbClr val="1ECDCB"/>
    <a:srgbClr val="E1EE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 autoAdjust="0"/>
    <p:restoredTop sz="90245" autoAdjust="0"/>
  </p:normalViewPr>
  <p:slideViewPr>
    <p:cSldViewPr snapToGrid="0">
      <p:cViewPr varScale="1">
        <p:scale>
          <a:sx n="92" d="100"/>
          <a:sy n="92" d="100"/>
        </p:scale>
        <p:origin x="2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reen Cooke" userId="706edf0c-f59b-49fb-a316-acee71f34042" providerId="ADAL" clId="{7057E9C5-513D-433A-AAAE-59E3FD9A0047}"/>
    <pc:docChg chg="custSel modSld modMainMaster">
      <pc:chgData name="Doreen Cooke" userId="706edf0c-f59b-49fb-a316-acee71f34042" providerId="ADAL" clId="{7057E9C5-513D-433A-AAAE-59E3FD9A0047}" dt="2024-11-14T01:32:52.875" v="121" actId="478"/>
      <pc:docMkLst>
        <pc:docMk/>
      </pc:docMkLst>
      <pc:sldChg chg="modSp mod">
        <pc:chgData name="Doreen Cooke" userId="706edf0c-f59b-49fb-a316-acee71f34042" providerId="ADAL" clId="{7057E9C5-513D-433A-AAAE-59E3FD9A0047}" dt="2024-11-14T01:12:03.187" v="97" actId="20577"/>
        <pc:sldMkLst>
          <pc:docMk/>
          <pc:sldMk cId="2653224638" sldId="291"/>
        </pc:sldMkLst>
        <pc:spChg chg="mod">
          <ac:chgData name="Doreen Cooke" userId="706edf0c-f59b-49fb-a316-acee71f34042" providerId="ADAL" clId="{7057E9C5-513D-433A-AAAE-59E3FD9A0047}" dt="2024-11-14T01:12:03.187" v="97" actId="20577"/>
          <ac:spMkLst>
            <pc:docMk/>
            <pc:sldMk cId="2653224638" sldId="291"/>
            <ac:spMk id="3" creationId="{F7480609-2EA4-FD6D-3A44-C244DBBFEE17}"/>
          </ac:spMkLst>
        </pc:spChg>
      </pc:sldChg>
      <pc:sldChg chg="modSp mod">
        <pc:chgData name="Doreen Cooke" userId="706edf0c-f59b-49fb-a316-acee71f34042" providerId="ADAL" clId="{7057E9C5-513D-433A-AAAE-59E3FD9A0047}" dt="2024-11-14T01:16:09.617" v="98" actId="207"/>
        <pc:sldMkLst>
          <pc:docMk/>
          <pc:sldMk cId="2305204350" sldId="332"/>
        </pc:sldMkLst>
        <pc:spChg chg="mod">
          <ac:chgData name="Doreen Cooke" userId="706edf0c-f59b-49fb-a316-acee71f34042" providerId="ADAL" clId="{7057E9C5-513D-433A-AAAE-59E3FD9A0047}" dt="2024-11-14T01:16:09.617" v="98" actId="207"/>
          <ac:spMkLst>
            <pc:docMk/>
            <pc:sldMk cId="2305204350" sldId="332"/>
            <ac:spMk id="3" creationId="{69E04F6B-FEBC-ADCA-A320-7069F87F0D49}"/>
          </ac:spMkLst>
        </pc:spChg>
      </pc:sldChg>
      <pc:sldChg chg="modSp mod">
        <pc:chgData name="Doreen Cooke" userId="706edf0c-f59b-49fb-a316-acee71f34042" providerId="ADAL" clId="{7057E9C5-513D-433A-AAAE-59E3FD9A0047}" dt="2024-11-14T01:05:30.034" v="7" actId="20577"/>
        <pc:sldMkLst>
          <pc:docMk/>
          <pc:sldMk cId="623578174" sldId="463"/>
        </pc:sldMkLst>
        <pc:spChg chg="mod">
          <ac:chgData name="Doreen Cooke" userId="706edf0c-f59b-49fb-a316-acee71f34042" providerId="ADAL" clId="{7057E9C5-513D-433A-AAAE-59E3FD9A0047}" dt="2024-11-14T01:05:30.034" v="7" actId="20577"/>
          <ac:spMkLst>
            <pc:docMk/>
            <pc:sldMk cId="623578174" sldId="463"/>
            <ac:spMk id="8" creationId="{A7DF37A0-CD71-9D2D-91AF-97619200FDE5}"/>
          </ac:spMkLst>
        </pc:spChg>
      </pc:sldChg>
      <pc:sldChg chg="addSp delSp modSp mod">
        <pc:chgData name="Doreen Cooke" userId="706edf0c-f59b-49fb-a316-acee71f34042" providerId="ADAL" clId="{7057E9C5-513D-433A-AAAE-59E3FD9A0047}" dt="2024-11-14T01:32:52.875" v="121" actId="478"/>
        <pc:sldMkLst>
          <pc:docMk/>
          <pc:sldMk cId="2576431171" sldId="465"/>
        </pc:sldMkLst>
        <pc:spChg chg="mod">
          <ac:chgData name="Doreen Cooke" userId="706edf0c-f59b-49fb-a316-acee71f34042" providerId="ADAL" clId="{7057E9C5-513D-433A-AAAE-59E3FD9A0047}" dt="2024-11-14T01:32:43.183" v="119" actId="6549"/>
          <ac:spMkLst>
            <pc:docMk/>
            <pc:sldMk cId="2576431171" sldId="465"/>
            <ac:spMk id="2" creationId="{9E28C06B-0B08-F048-5923-55CCA1A6DFFA}"/>
          </ac:spMkLst>
        </pc:spChg>
        <pc:spChg chg="del">
          <ac:chgData name="Doreen Cooke" userId="706edf0c-f59b-49fb-a316-acee71f34042" providerId="ADAL" clId="{7057E9C5-513D-433A-AAAE-59E3FD9A0047}" dt="2024-11-14T01:32:48.246" v="120" actId="478"/>
          <ac:spMkLst>
            <pc:docMk/>
            <pc:sldMk cId="2576431171" sldId="465"/>
            <ac:spMk id="3" creationId="{75DAFA31-8211-855A-7D0A-565E9B740CE5}"/>
          </ac:spMkLst>
        </pc:spChg>
        <pc:spChg chg="add del mod">
          <ac:chgData name="Doreen Cooke" userId="706edf0c-f59b-49fb-a316-acee71f34042" providerId="ADAL" clId="{7057E9C5-513D-433A-AAAE-59E3FD9A0047}" dt="2024-11-14T01:32:52.875" v="121" actId="478"/>
          <ac:spMkLst>
            <pc:docMk/>
            <pc:sldMk cId="2576431171" sldId="465"/>
            <ac:spMk id="6" creationId="{32FCCD90-0187-C069-DD02-6F60CD8F5F3C}"/>
          </ac:spMkLst>
        </pc:spChg>
      </pc:sldChg>
      <pc:sldMasterChg chg="modSp mod">
        <pc:chgData name="Doreen Cooke" userId="706edf0c-f59b-49fb-a316-acee71f34042" providerId="ADAL" clId="{7057E9C5-513D-433A-AAAE-59E3FD9A0047}" dt="2024-11-14T01:20:55.892" v="100" actId="6549"/>
        <pc:sldMasterMkLst>
          <pc:docMk/>
          <pc:sldMasterMk cId="3759802313" sldId="2147483667"/>
        </pc:sldMasterMkLst>
        <pc:spChg chg="mod">
          <ac:chgData name="Doreen Cooke" userId="706edf0c-f59b-49fb-a316-acee71f34042" providerId="ADAL" clId="{7057E9C5-513D-433A-AAAE-59E3FD9A0047}" dt="2024-11-14T01:20:55.892" v="100" actId="6549"/>
          <ac:spMkLst>
            <pc:docMk/>
            <pc:sldMasterMk cId="3759802313" sldId="2147483667"/>
            <ac:spMk id="122" creationId="{D9DAB3FF-F583-5F40-AC76-FC1396FD82FC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A97A0EE-4908-BE4C-982D-7E852365AA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BD6A77-CB65-EF4F-94E0-D4A9C15031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ACB14-F048-CA45-A264-0CCE3E7D1865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2A62FC-A7C3-4C4D-A6C1-08C5F21F41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D8B644-AEE0-A14D-9BF2-489BA597D8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3571C-A442-0144-9F01-D4E323F6B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66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42420-5CEC-446B-AA1F-FCACA0384CB0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44974-867A-4867-8817-DDBCD4396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4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the Slide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12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7C1ED-F82A-4FFC-A14B-5AA90E4090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10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7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71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9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25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82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5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white gradient&#10;&#10;Description automatically generated">
            <a:extLst>
              <a:ext uri="{FF2B5EF4-FFF2-40B4-BE49-F238E27FC236}">
                <a16:creationId xmlns:a16="http://schemas.microsoft.com/office/drawing/2014/main" id="{5A96106D-6169-5076-3F72-7D38C07840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535461-0E3A-7D15-138A-B8E2FE0BD6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30917" t="20348" r="12552" b="44247"/>
          <a:stretch/>
        </p:blipFill>
        <p:spPr>
          <a:xfrm>
            <a:off x="0" y="1179095"/>
            <a:ext cx="10433957" cy="5678905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C225A6B-8CD4-B067-53CB-F2F219C8FC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6623" y="5935266"/>
            <a:ext cx="2331052" cy="79860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C9AC49F-1D3D-955E-A0F3-D3AADCBC4A9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695700" y="667357"/>
            <a:ext cx="4800600" cy="4800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4F74FB-07B0-F8C5-4E66-0E4C8A137F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33943" t="18719" r="37548" b="52096"/>
          <a:stretch/>
        </p:blipFill>
        <p:spPr>
          <a:xfrm flipH="1" flipV="1">
            <a:off x="6930188" y="-2"/>
            <a:ext cx="5261812" cy="468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48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white gradient&#10;&#10;Description automatically generated">
            <a:extLst>
              <a:ext uri="{FF2B5EF4-FFF2-40B4-BE49-F238E27FC236}">
                <a16:creationId xmlns:a16="http://schemas.microsoft.com/office/drawing/2014/main" id="{60FA1ADE-C17A-6A81-A6B9-9EFB0C1BE0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614055" y="1994099"/>
            <a:ext cx="8963890" cy="151318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95000"/>
              </a:lnSpc>
              <a:defRPr sz="480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614055" y="3640019"/>
            <a:ext cx="8963890" cy="600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accent3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80B32F3-D33D-BFBE-A7A7-90E5348509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08156" y="137514"/>
            <a:ext cx="1719072" cy="171907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9BBE45E-3759-D028-FE1E-D7D50C22099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915888" y="5719541"/>
            <a:ext cx="3236976" cy="11089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7991C2-C153-BAA0-9141-A5CECCE1335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l="41801" t="28211" r="19712" b="44428"/>
          <a:stretch/>
        </p:blipFill>
        <p:spPr>
          <a:xfrm>
            <a:off x="0" y="2844800"/>
            <a:ext cx="6773334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8326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Speaker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white gradient&#10;&#10;Description automatically generated">
            <a:extLst>
              <a:ext uri="{FF2B5EF4-FFF2-40B4-BE49-F238E27FC236}">
                <a16:creationId xmlns:a16="http://schemas.microsoft.com/office/drawing/2014/main" id="{3D290057-FE3E-318C-199B-4E5B094E45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67D740-164D-5434-EFE1-12B9683F20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41801" t="28211" r="19712" b="44428"/>
          <a:stretch/>
        </p:blipFill>
        <p:spPr>
          <a:xfrm>
            <a:off x="0" y="2844800"/>
            <a:ext cx="6773334" cy="40132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452EF478-17EF-1CDE-404F-2F0B0E98A15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08156" y="137514"/>
            <a:ext cx="1719072" cy="171907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633472" y="1582822"/>
            <a:ext cx="8581173" cy="151318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ct val="95000"/>
              </a:lnSpc>
              <a:defRPr sz="480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729C36E-FA33-D643-A96C-0FD7675C4E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33472" y="3329333"/>
            <a:ext cx="1828800" cy="1956816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7D171E6-7FB1-1FBA-AE2C-065B4D0246E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915888" y="5719541"/>
            <a:ext cx="3236976" cy="110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071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Speaker Inf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white gradient&#10;&#10;Description automatically generated">
            <a:extLst>
              <a:ext uri="{FF2B5EF4-FFF2-40B4-BE49-F238E27FC236}">
                <a16:creationId xmlns:a16="http://schemas.microsoft.com/office/drawing/2014/main" id="{A9FD6BA5-7A98-DD7B-0471-E194C111D9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C5749E43-95BA-4DC6-F141-6F1BF0D77F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08156" y="137514"/>
            <a:ext cx="1719072" cy="171907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086335" y="2103120"/>
            <a:ext cx="10019330" cy="151318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95000"/>
              </a:lnSpc>
              <a:defRPr sz="480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69B5E2C-A086-4408-881C-FD1A28E465A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915888" y="5719541"/>
            <a:ext cx="3236976" cy="11089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82B9EC-19B4-83AE-3C04-01122A68859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l="41801" t="28211" r="19712" b="44428"/>
          <a:stretch/>
        </p:blipFill>
        <p:spPr>
          <a:xfrm>
            <a:off x="0" y="2844800"/>
            <a:ext cx="6773334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6527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5EDFA-8B37-604F-9747-8C8C4A92A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5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3ABEB9-9C1F-E04A-9E8A-0A07C3D8F2E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1839" y="1295400"/>
            <a:ext cx="10413682" cy="4127500"/>
          </a:xfrm>
        </p:spPr>
        <p:txBody>
          <a:bodyPr/>
          <a:lstStyle>
            <a:lvl1pPr>
              <a:buClr>
                <a:schemeClr val="accent3"/>
              </a:buClr>
              <a:defRPr sz="2400">
                <a:solidFill>
                  <a:schemeClr val="tx1"/>
                </a:solidFill>
              </a:defRPr>
            </a:lvl1pPr>
            <a:lvl2pPr>
              <a:defRPr sz="2200"/>
            </a:lvl2pPr>
            <a:lvl3pPr>
              <a:defRPr sz="2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730403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ubheads-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5EDFA-8B37-604F-9747-8C8C4A92A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3ABEB9-9C1F-E04A-9E8A-0A07C3D8F2E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1839" y="1295400"/>
            <a:ext cx="10413682" cy="4127500"/>
          </a:xfrm>
        </p:spPr>
        <p:txBody>
          <a:bodyPr/>
          <a:lstStyle>
            <a:lvl1pPr marL="0" indent="0">
              <a:spcBef>
                <a:spcPts val="2000"/>
              </a:spcBef>
              <a:buNone/>
              <a:defRPr sz="2400" b="0">
                <a:solidFill>
                  <a:schemeClr val="tx1"/>
                </a:solidFill>
              </a:defRPr>
            </a:lvl1pPr>
            <a:lvl2pPr marL="233363" indent="-223838"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000"/>
            </a:lvl2pPr>
            <a:lvl3pPr marL="406400" indent="-152400">
              <a:buClr>
                <a:schemeClr val="bg2">
                  <a:lumMod val="90000"/>
                </a:schemeClr>
              </a:buClr>
              <a:buSzPct val="90000"/>
              <a:buFont typeface="System Font Regular"/>
              <a:buChar char="￮"/>
              <a:tabLst/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572556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5EDFA-8B37-604F-9747-8C8C4A92A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3ABEB9-9C1F-E04A-9E8A-0A07C3D8F2E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1837" y="1295400"/>
            <a:ext cx="5257800" cy="423418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DE6E7A6-010D-EA4C-9B60-7B61E793ADF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571155" y="1295400"/>
            <a:ext cx="5257800" cy="4257675"/>
          </a:xfrm>
        </p:spPr>
        <p:txBody>
          <a:bodyPr/>
          <a:lstStyle>
            <a:lvl2pPr>
              <a:defRPr sz="2200"/>
            </a:lvl2pPr>
            <a:lvl3pPr>
              <a:defRPr sz="2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93308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7064D-F716-4E4A-81AD-B02ED785A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42651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9547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4"/>
          <p:cNvSpPr>
            <a:spLocks noGrp="1"/>
          </p:cNvSpPr>
          <p:nvPr>
            <p:ph type="title"/>
          </p:nvPr>
        </p:nvSpPr>
        <p:spPr>
          <a:xfrm>
            <a:off x="731520" y="274320"/>
            <a:ext cx="11097435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7A0491E6-2C75-7E43-BC6B-0DCE1F5DB6FD}"/>
              </a:ext>
            </a:extLst>
          </p:cNvPr>
          <p:cNvSpPr/>
          <p:nvPr/>
        </p:nvSpPr>
        <p:spPr>
          <a:xfrm>
            <a:off x="-12610" y="0"/>
            <a:ext cx="274320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tx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D9DAB3FF-F583-5F40-AC76-FC1396FD82FC}"/>
              </a:ext>
            </a:extLst>
          </p:cNvPr>
          <p:cNvSpPr txBox="1"/>
          <p:nvPr/>
        </p:nvSpPr>
        <p:spPr>
          <a:xfrm rot="16200000">
            <a:off x="-2824611" y="3771680"/>
            <a:ext cx="5898323" cy="27431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700" b="0" dirty="0">
                <a:solidFill>
                  <a:schemeClr val="bg1">
                    <a:lumMod val="95000"/>
                    <a:alpha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2025 ASPEN | American Society for Parenteral and Enteral Nutrition.</a:t>
            </a:r>
            <a:r>
              <a:rPr lang="en-US" sz="700" b="0" baseline="0" dirty="0">
                <a:solidFill>
                  <a:schemeClr val="bg1">
                    <a:lumMod val="95000"/>
                    <a:alpha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All Rights Reserved.</a:t>
            </a:r>
            <a:endParaRPr lang="en-US" sz="700" b="0" dirty="0">
              <a:solidFill>
                <a:schemeClr val="bg1">
                  <a:lumMod val="95000"/>
                  <a:alpha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7B75A1D8-CB4B-C248-AC52-A6CE7730C045}"/>
              </a:ext>
            </a:extLst>
          </p:cNvPr>
          <p:cNvCxnSpPr/>
          <p:nvPr/>
        </p:nvCxnSpPr>
        <p:spPr>
          <a:xfrm>
            <a:off x="284764" y="0"/>
            <a:ext cx="0" cy="6858000"/>
          </a:xfrm>
          <a:prstGeom prst="line">
            <a:avLst/>
          </a:prstGeom>
          <a:ln w="476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731521" y="1295400"/>
            <a:ext cx="10413995" cy="42062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ADB9E62-678B-5674-F727-27AE53D056C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447307" y="5908261"/>
            <a:ext cx="2688336" cy="92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0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75" r:id="rId2"/>
    <p:sldLayoutId id="2147483668" r:id="rId3"/>
    <p:sldLayoutId id="2147483678" r:id="rId4"/>
    <p:sldLayoutId id="2147483669" r:id="rId5"/>
    <p:sldLayoutId id="2147483670" r:id="rId6"/>
    <p:sldLayoutId id="2147483671" r:id="rId7"/>
    <p:sldLayoutId id="2147483672" r:id="rId8"/>
    <p:sldLayoutId id="2147483673" r:id="rId9"/>
  </p:sldLayoutIdLst>
  <p:hf hdr="0" ft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Franklin Gothic Medium" charset="0"/>
          <a:ea typeface="Franklin Gothic Medium" charset="0"/>
          <a:cs typeface="Franklin Gothic Medium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74320" indent="-274320" algn="l" rtl="0" eaLnBrk="1" fontAlgn="base" hangingPunct="1">
        <a:lnSpc>
          <a:spcPct val="100000"/>
        </a:lnSpc>
        <a:spcBef>
          <a:spcPts val="1500"/>
        </a:spcBef>
        <a:spcAft>
          <a:spcPts val="400"/>
        </a:spcAft>
        <a:buClr>
          <a:schemeClr val="accent3"/>
        </a:buClr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marL="571500" indent="-228600" algn="l" rtl="0" eaLnBrk="1" fontAlgn="base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bg2">
            <a:lumMod val="90000"/>
          </a:schemeClr>
        </a:buClr>
        <a:buSzPct val="90000"/>
        <a:buFont typeface="System Font Regular"/>
        <a:buChar char="￮"/>
        <a:tabLst/>
        <a:defRPr sz="2200" i="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742950" indent="-171450" algn="l" rtl="0" eaLnBrk="1" fontAlgn="base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Arial" charset="0"/>
        <a:buChar char="•"/>
        <a:tabLst/>
        <a:defRPr sz="2200" i="1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1" fontAlgn="base" hangingPunct="1">
        <a:lnSpc>
          <a:spcPct val="100000"/>
        </a:lnSpc>
        <a:spcBef>
          <a:spcPts val="300"/>
        </a:spcBef>
        <a:spcAft>
          <a:spcPts val="600"/>
        </a:spcAft>
        <a:buFont typeface="Arial" charset="0"/>
        <a:buChar char="–"/>
        <a:defRPr sz="1600" i="1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utritioncare.org/ASPEN24Faculty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tritioncare.org/ASPEN24Facult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7DF37A0-CD71-9D2D-91AF-97619200FDE5}"/>
              </a:ext>
            </a:extLst>
          </p:cNvPr>
          <p:cNvSpPr txBox="1"/>
          <p:nvPr/>
        </p:nvSpPr>
        <p:spPr>
          <a:xfrm>
            <a:off x="1241314" y="2019404"/>
            <a:ext cx="9709372" cy="369331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INSTRUCTIONS: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Please use this template for your conference presentation.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slides labeled REQUIRED are necessary to ensure that ASPEN remains in compliance with various accrediting bodies.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All other slides are for samples or informational purposes.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ASPEN logo should be included on your slides.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yellow boxes on slides contain instructional text only. Please review this information before completing your presentation.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Please delete the yellow boxes with instructional text and any unused template slides before submitting your final presentation!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761542D-231A-7859-A692-1933C6B8CA1E}"/>
              </a:ext>
            </a:extLst>
          </p:cNvPr>
          <p:cNvSpPr txBox="1">
            <a:spLocks/>
          </p:cNvSpPr>
          <p:nvPr/>
        </p:nvSpPr>
        <p:spPr>
          <a:xfrm>
            <a:off x="1086335" y="662491"/>
            <a:ext cx="10019330" cy="113083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Medium" charset="0"/>
              </a:rPr>
              <a:t>ASPEN Nutrition Science &amp; Practice Conference</a:t>
            </a:r>
          </a:p>
          <a:p>
            <a:pPr marL="0" marR="0" lvl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Medium" charset="0"/>
              </a:rPr>
              <a:t>Presentation Template </a:t>
            </a:r>
          </a:p>
        </p:txBody>
      </p:sp>
    </p:spTree>
    <p:extLst>
      <p:ext uri="{BB962C8B-B14F-4D97-AF65-F5344CB8AC3E}">
        <p14:creationId xmlns:p14="http://schemas.microsoft.com/office/powerpoint/2010/main" val="623578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9F525-08D3-4100-9C9B-C6670EEA0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Slide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BA0CA-23AF-4F9C-8AE9-7AEF3C7E396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60904" y="1289304"/>
            <a:ext cx="8295443" cy="47552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600" b="1" dirty="0"/>
              <a:t>HPI: </a:t>
            </a:r>
          </a:p>
          <a:p>
            <a:r>
              <a:rPr lang="en-US" dirty="0"/>
              <a:t>Profuse diarrhea + abdominal pain</a:t>
            </a:r>
          </a:p>
          <a:p>
            <a:r>
              <a:rPr lang="en-US" dirty="0"/>
              <a:t>Current medications: cyclosporine, prednisolone</a:t>
            </a:r>
          </a:p>
          <a:p>
            <a:r>
              <a:rPr lang="en-US" dirty="0"/>
              <a:t>Findings:</a:t>
            </a:r>
          </a:p>
          <a:p>
            <a:pPr lvl="1"/>
            <a:r>
              <a:rPr lang="en-US" dirty="0"/>
              <a:t>↑ cyclosporine level</a:t>
            </a:r>
          </a:p>
          <a:p>
            <a:pPr lvl="1"/>
            <a:r>
              <a:rPr lang="en-US" dirty="0"/>
              <a:t>labs consistent with AKI and dehydration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2600" b="1" dirty="0"/>
              <a:t>PMH: </a:t>
            </a:r>
          </a:p>
          <a:p>
            <a:r>
              <a:rPr lang="en-US" dirty="0"/>
              <a:t>Diffuse anaplastic Wilms Tumor w/ pulmonary metastatic disease </a:t>
            </a:r>
          </a:p>
          <a:p>
            <a:r>
              <a:rPr lang="en-US" dirty="0"/>
              <a:t>Treatment-related Myelodysplastic Syndrome </a:t>
            </a:r>
          </a:p>
          <a:p>
            <a:pPr lvl="1"/>
            <a:r>
              <a:rPr lang="en-US" dirty="0"/>
              <a:t>Day +55 s/p HSCT</a:t>
            </a:r>
          </a:p>
          <a:p>
            <a:r>
              <a:rPr lang="en-US" dirty="0"/>
              <a:t>Post-HSCT course notable for GI GVHD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DE37BCE-4D6C-E64E-A316-26560D57583D}"/>
              </a:ext>
            </a:extLst>
          </p:cNvPr>
          <p:cNvGrpSpPr/>
          <p:nvPr/>
        </p:nvGrpSpPr>
        <p:grpSpPr>
          <a:xfrm>
            <a:off x="731520" y="1289304"/>
            <a:ext cx="1774288" cy="1742134"/>
            <a:chOff x="731520" y="1632864"/>
            <a:chExt cx="1774288" cy="174213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ED42244-2945-2A47-9013-DB10D79B579F}"/>
                </a:ext>
              </a:extLst>
            </p:cNvPr>
            <p:cNvSpPr txBox="1"/>
            <p:nvPr/>
          </p:nvSpPr>
          <p:spPr>
            <a:xfrm>
              <a:off x="731520" y="1632864"/>
              <a:ext cx="1774288" cy="174213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lIns="1828800" tIns="182880" rIns="182880" rtlCol="0">
              <a:noAutofit/>
            </a:bodyPr>
            <a:lstStyle/>
            <a:p>
              <a:endParaRPr lang="en-US" dirty="0"/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FB734644-4729-F845-80D2-7856CF930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0781" y="1757299"/>
              <a:ext cx="1475766" cy="1475766"/>
            </a:xfrm>
            <a:prstGeom prst="rect">
              <a:avLst/>
            </a:prstGeom>
          </p:spPr>
        </p:pic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98720-A41A-631B-232A-13A85651C84E}"/>
              </a:ext>
            </a:extLst>
          </p:cNvPr>
          <p:cNvSpPr txBox="1">
            <a:spLocks/>
          </p:cNvSpPr>
          <p:nvPr/>
        </p:nvSpPr>
        <p:spPr>
          <a:xfrm>
            <a:off x="731520" y="6164318"/>
            <a:ext cx="6962052" cy="5214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 charset="0"/>
              <a:buNone/>
              <a:defRPr sz="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3429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pple Symbols" panose="02000000000000000000" pitchFamily="2" charset="-79"/>
              <a:buNone/>
              <a:tabLst/>
              <a:defRPr sz="800" i="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5715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Font typeface="Arial" charset="0"/>
              <a:buNone/>
              <a:tabLst/>
              <a:defRPr sz="8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3716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charset="0"/>
              <a:buNone/>
              <a:defRPr sz="800" i="1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Please put references on the bottom of the slide and compile them into the final references slide.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Follow the AMA style, abbreviating names of journals according to Index Medicus.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4647BCE-7FBD-7355-1CDE-C0AB519340CC}"/>
              </a:ext>
            </a:extLst>
          </p:cNvPr>
          <p:cNvSpPr txBox="1">
            <a:spLocks noChangeArrowheads="1"/>
          </p:cNvSpPr>
          <p:nvPr/>
        </p:nvSpPr>
        <p:spPr>
          <a:xfrm>
            <a:off x="6458372" y="0"/>
            <a:ext cx="5738241" cy="1099335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Sample slides demonstrate ideas for including content in your presentation (case studies, charts, graphs, tables, etc.). </a:t>
            </a:r>
          </a:p>
          <a:p>
            <a:pPr marL="79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This information is not required but can be visually stimulating for the audience.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 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07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282"/>
    </mc:Choice>
    <mc:Fallback xmlns="">
      <p:transition spd="slow" advTm="4328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11">
            <a:extLst>
              <a:ext uri="{FF2B5EF4-FFF2-40B4-BE49-F238E27FC236}">
                <a16:creationId xmlns:a16="http://schemas.microsoft.com/office/drawing/2014/main" id="{81487C1A-8F78-624B-934B-308DFD9035F3}"/>
              </a:ext>
            </a:extLst>
          </p:cNvPr>
          <p:cNvSpPr/>
          <p:nvPr/>
        </p:nvSpPr>
        <p:spPr>
          <a:xfrm>
            <a:off x="5878551" y="2692400"/>
            <a:ext cx="434898" cy="1161170"/>
          </a:xfrm>
          <a:prstGeom prst="downArrow">
            <a:avLst>
              <a:gd name="adj1" fmla="val 44871"/>
              <a:gd name="adj2" fmla="val 6282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1E3E1F15-D6CE-374A-A76F-67010325C019}"/>
              </a:ext>
            </a:extLst>
          </p:cNvPr>
          <p:cNvSpPr/>
          <p:nvPr/>
        </p:nvSpPr>
        <p:spPr>
          <a:xfrm>
            <a:off x="2347657" y="2692400"/>
            <a:ext cx="434898" cy="1161170"/>
          </a:xfrm>
          <a:prstGeom prst="downArrow">
            <a:avLst>
              <a:gd name="adj1" fmla="val 44871"/>
              <a:gd name="adj2" fmla="val 6282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B9AECFC9-B9A5-4D42-8088-9C8EDFAE4053}"/>
              </a:ext>
            </a:extLst>
          </p:cNvPr>
          <p:cNvSpPr/>
          <p:nvPr/>
        </p:nvSpPr>
        <p:spPr>
          <a:xfrm>
            <a:off x="9438858" y="2692400"/>
            <a:ext cx="434898" cy="1161170"/>
          </a:xfrm>
          <a:prstGeom prst="downArrow">
            <a:avLst>
              <a:gd name="adj1" fmla="val 44871"/>
              <a:gd name="adj2" fmla="val 6282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1DDF38-8DF9-47EB-B238-8B072E051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Slide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D72BDB-6E85-8440-9518-9CDDC13700D0}"/>
              </a:ext>
            </a:extLst>
          </p:cNvPr>
          <p:cNvSpPr txBox="1"/>
          <p:nvPr/>
        </p:nvSpPr>
        <p:spPr>
          <a:xfrm>
            <a:off x="1561070" y="3996177"/>
            <a:ext cx="9069859" cy="1269980"/>
          </a:xfrm>
          <a:prstGeom prst="roundRect">
            <a:avLst>
              <a:gd name="adj" fmla="val 9525"/>
            </a:avLst>
          </a:prstGeom>
          <a:solidFill>
            <a:schemeClr val="bg1">
              <a:lumMod val="95000"/>
            </a:schemeClr>
          </a:solidFill>
        </p:spPr>
        <p:txBody>
          <a:bodyPr wrap="square" tIns="91440" bIns="91440" rtlCol="0" anchor="ctr" anchorCtr="0">
            <a:noAutofit/>
          </a:bodyPr>
          <a:lstStyle/>
          <a:p>
            <a:pPr algn="ctr"/>
            <a:r>
              <a:rPr lang="en-US" sz="2400" dirty="0"/>
              <a:t>xx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8BE89B-A77B-864D-8E8C-84ECC8D5ED69}"/>
              </a:ext>
            </a:extLst>
          </p:cNvPr>
          <p:cNvSpPr txBox="1"/>
          <p:nvPr/>
        </p:nvSpPr>
        <p:spPr>
          <a:xfrm>
            <a:off x="1193506" y="1790700"/>
            <a:ext cx="2743200" cy="1005840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2400" b="1" dirty="0">
                <a:solidFill>
                  <a:schemeClr val="bg1"/>
                </a:solidFill>
              </a:rPr>
              <a:t>xx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C8E623-1D1F-EE4D-AB84-CEBC076DB774}"/>
              </a:ext>
            </a:extLst>
          </p:cNvPr>
          <p:cNvSpPr txBox="1"/>
          <p:nvPr/>
        </p:nvSpPr>
        <p:spPr>
          <a:xfrm>
            <a:off x="4739107" y="1790700"/>
            <a:ext cx="2743200" cy="1005840"/>
          </a:xfrm>
          <a:prstGeom prst="roundRect">
            <a:avLst/>
          </a:prstGeom>
          <a:solidFill>
            <a:schemeClr val="accent4"/>
          </a:solidFill>
          <a:ln w="38100">
            <a:noFill/>
          </a:ln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2400" b="1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153F3C-CFA7-844E-B379-4E6C9328C9EA}"/>
              </a:ext>
            </a:extLst>
          </p:cNvPr>
          <p:cNvSpPr txBox="1"/>
          <p:nvPr/>
        </p:nvSpPr>
        <p:spPr>
          <a:xfrm>
            <a:off x="8284707" y="1790700"/>
            <a:ext cx="2743200" cy="1005840"/>
          </a:xfrm>
          <a:prstGeom prst="roundRect">
            <a:avLst/>
          </a:prstGeom>
          <a:solidFill>
            <a:schemeClr val="accent6"/>
          </a:solidFill>
          <a:ln w="38100">
            <a:noFill/>
          </a:ln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2400" b="1" dirty="0">
                <a:solidFill>
                  <a:schemeClr val="bg1"/>
                </a:solidFill>
              </a:rPr>
              <a:t>xx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C6C14BF-2BCA-467A-8AFB-CDD231FE1189}"/>
              </a:ext>
            </a:extLst>
          </p:cNvPr>
          <p:cNvSpPr txBox="1">
            <a:spLocks/>
          </p:cNvSpPr>
          <p:nvPr/>
        </p:nvSpPr>
        <p:spPr>
          <a:xfrm>
            <a:off x="731520" y="6164318"/>
            <a:ext cx="6962052" cy="5214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 charset="0"/>
              <a:buNone/>
              <a:defRPr sz="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3429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pple Symbols" panose="02000000000000000000" pitchFamily="2" charset="-79"/>
              <a:buNone/>
              <a:tabLst/>
              <a:defRPr sz="800" i="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5715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Font typeface="Arial" charset="0"/>
              <a:buNone/>
              <a:tabLst/>
              <a:defRPr sz="8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3716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charset="0"/>
              <a:buNone/>
              <a:defRPr sz="800" i="1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Please put references on the bottom of the slide and compile them into the final references slide.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Follow the AMA style, abbreviating names of journals according to Index Medicus.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CF13ADD-456F-B80D-D855-2C251DA0B88A}"/>
              </a:ext>
            </a:extLst>
          </p:cNvPr>
          <p:cNvSpPr txBox="1">
            <a:spLocks noChangeArrowheads="1"/>
          </p:cNvSpPr>
          <p:nvPr/>
        </p:nvSpPr>
        <p:spPr>
          <a:xfrm>
            <a:off x="6458372" y="0"/>
            <a:ext cx="5738241" cy="1099335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Sample slides demonstrate ideas for including content in your presentation (case studies, charts, graphs, tables, etc.). </a:t>
            </a:r>
          </a:p>
          <a:p>
            <a:pPr marL="79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This information is not required but can be visually stimulating for the audience.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 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129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08"/>
    </mc:Choice>
    <mc:Fallback xmlns="">
      <p:transition spd="slow" advTm="2970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DDF38-8DF9-47EB-B238-8B072E051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Slide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465A485-DFF3-6449-A7D3-83A3967E2E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294392"/>
              </p:ext>
            </p:extLst>
          </p:nvPr>
        </p:nvGraphicFramePr>
        <p:xfrm>
          <a:off x="961009" y="1866059"/>
          <a:ext cx="10269981" cy="2747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3327">
                  <a:extLst>
                    <a:ext uri="{9D8B030D-6E8A-4147-A177-3AD203B41FA5}">
                      <a16:colId xmlns:a16="http://schemas.microsoft.com/office/drawing/2014/main" val="4045923068"/>
                    </a:ext>
                  </a:extLst>
                </a:gridCol>
                <a:gridCol w="3423327">
                  <a:extLst>
                    <a:ext uri="{9D8B030D-6E8A-4147-A177-3AD203B41FA5}">
                      <a16:colId xmlns:a16="http://schemas.microsoft.com/office/drawing/2014/main" val="3689633857"/>
                    </a:ext>
                  </a:extLst>
                </a:gridCol>
                <a:gridCol w="3423327">
                  <a:extLst>
                    <a:ext uri="{9D8B030D-6E8A-4147-A177-3AD203B41FA5}">
                      <a16:colId xmlns:a16="http://schemas.microsoft.com/office/drawing/2014/main" val="1322956167"/>
                    </a:ext>
                  </a:extLst>
                </a:gridCol>
              </a:tblGrid>
              <a:tr h="48638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267774"/>
                  </a:ext>
                </a:extLst>
              </a:tr>
              <a:tr h="1130533"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Intact protein is more trophic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Long-chain triglycerides stimulate adaptation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Disaccharides may be poorly absorbed due to loss of brush border enzymes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986117"/>
                  </a:ext>
                </a:extLst>
              </a:tr>
              <a:tr h="1130533"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Amino-acid based reduces risk of secondary protein intolerance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Medium-chain triglycerides may be better absorbed (independent of bile salts)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Soluble fiber promotes adaptation and can be added when colon is present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506119"/>
                  </a:ext>
                </a:extLst>
              </a:tr>
            </a:tbl>
          </a:graphicData>
        </a:graphic>
      </p:graphicFrame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EFBE4AF-8D0D-6AF3-A959-8EB3C3C6A296}"/>
              </a:ext>
            </a:extLst>
          </p:cNvPr>
          <p:cNvSpPr txBox="1">
            <a:spLocks/>
          </p:cNvSpPr>
          <p:nvPr/>
        </p:nvSpPr>
        <p:spPr>
          <a:xfrm>
            <a:off x="731520" y="6164318"/>
            <a:ext cx="6962052" cy="5214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 charset="0"/>
              <a:buNone/>
              <a:defRPr sz="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3429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pple Symbols" panose="02000000000000000000" pitchFamily="2" charset="-79"/>
              <a:buNone/>
              <a:tabLst/>
              <a:defRPr sz="800" i="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5715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Font typeface="Arial" charset="0"/>
              <a:buNone/>
              <a:tabLst/>
              <a:defRPr sz="8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3716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charset="0"/>
              <a:buNone/>
              <a:defRPr sz="800" i="1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Please put references on the bottom of the slide and compile them into the final references slide.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Follow the AMA style, abbreviating names of journals according to Index Medicus.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ACBA5A-4ED8-5EC4-905E-D3611302E6EA}"/>
              </a:ext>
            </a:extLst>
          </p:cNvPr>
          <p:cNvSpPr txBox="1">
            <a:spLocks noChangeArrowheads="1"/>
          </p:cNvSpPr>
          <p:nvPr/>
        </p:nvSpPr>
        <p:spPr>
          <a:xfrm>
            <a:off x="6458372" y="0"/>
            <a:ext cx="5738241" cy="1099335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Sample slides demonstrate ideas for including content in your presentation (case studies, charts, graphs, tables, etc.). </a:t>
            </a:r>
          </a:p>
          <a:p>
            <a:pPr marL="79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This information is not required but can be visually stimulating for the audience.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 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65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489"/>
    </mc:Choice>
    <mc:Fallback xmlns="">
      <p:transition spd="slow" advTm="4048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F01E61D-175B-644F-ADAC-B89DD6D34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Sample Slide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E3214DE-F9C0-D543-884E-C132D9FD3FF4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701504531"/>
              </p:ext>
            </p:extLst>
          </p:nvPr>
        </p:nvGraphicFramePr>
        <p:xfrm>
          <a:off x="731838" y="1295400"/>
          <a:ext cx="10413999" cy="2451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1333">
                  <a:extLst>
                    <a:ext uri="{9D8B030D-6E8A-4147-A177-3AD203B41FA5}">
                      <a16:colId xmlns:a16="http://schemas.microsoft.com/office/drawing/2014/main" val="3849984829"/>
                    </a:ext>
                  </a:extLst>
                </a:gridCol>
                <a:gridCol w="3471333">
                  <a:extLst>
                    <a:ext uri="{9D8B030D-6E8A-4147-A177-3AD203B41FA5}">
                      <a16:colId xmlns:a16="http://schemas.microsoft.com/office/drawing/2014/main" val="3615104151"/>
                    </a:ext>
                  </a:extLst>
                </a:gridCol>
                <a:gridCol w="3471333">
                  <a:extLst>
                    <a:ext uri="{9D8B030D-6E8A-4147-A177-3AD203B41FA5}">
                      <a16:colId xmlns:a16="http://schemas.microsoft.com/office/drawing/2014/main" val="3590098065"/>
                    </a:ext>
                  </a:extLst>
                </a:gridCol>
              </a:tblGrid>
              <a:tr h="4518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xx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69809"/>
                  </a:ext>
                </a:extLst>
              </a:tr>
              <a:tr h="1999883">
                <a:tc>
                  <a:txBody>
                    <a:bodyPr/>
                    <a:lstStyle/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losses after bowel resection, along with Mg + Se</a:t>
                      </a:r>
                    </a:p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Deficiency can present with dermatitis</a:t>
                      </a:r>
                    </a:p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Co-factor for ALP synthesis so ALP levels are low in deficiency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CFF"/>
                    </a:solidFill>
                  </a:tcPr>
                </a:tc>
                <a:tc>
                  <a:txBody>
                    <a:bodyPr/>
                    <a:lstStyle/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Both have been implicated in IFALD</a:t>
                      </a:r>
                    </a:p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Copper deficiency = pancytopenia</a:t>
                      </a:r>
                    </a:p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 levels 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CFF"/>
                    </a:solidFill>
                  </a:tcPr>
                </a:tc>
                <a:tc>
                  <a:txBody>
                    <a:bodyPr/>
                    <a:lstStyle/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Consider deficiency for patients receiving mostly parenteral nutrition</a:t>
                      </a:r>
                    </a:p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 usually be replaced enterally due to absorption in the duodenum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23572"/>
                  </a:ext>
                </a:extLst>
              </a:tr>
            </a:tbl>
          </a:graphicData>
        </a:graphic>
      </p:graphicFrame>
      <p:graphicFrame>
        <p:nvGraphicFramePr>
          <p:cNvPr id="5" name="Content Placeholder 8">
            <a:extLst>
              <a:ext uri="{FF2B5EF4-FFF2-40B4-BE49-F238E27FC236}">
                <a16:creationId xmlns:a16="http://schemas.microsoft.com/office/drawing/2014/main" id="{EAFCB936-7FE2-2C48-BB01-CE867146B0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1919472"/>
              </p:ext>
            </p:extLst>
          </p:nvPr>
        </p:nvGraphicFramePr>
        <p:xfrm>
          <a:off x="723900" y="3939222"/>
          <a:ext cx="6949440" cy="1914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4720">
                  <a:extLst>
                    <a:ext uri="{9D8B030D-6E8A-4147-A177-3AD203B41FA5}">
                      <a16:colId xmlns:a16="http://schemas.microsoft.com/office/drawing/2014/main" val="3849984829"/>
                    </a:ext>
                  </a:extLst>
                </a:gridCol>
                <a:gridCol w="3474720">
                  <a:extLst>
                    <a:ext uri="{9D8B030D-6E8A-4147-A177-3AD203B41FA5}">
                      <a16:colId xmlns:a16="http://schemas.microsoft.com/office/drawing/2014/main" val="3615104151"/>
                    </a:ext>
                  </a:extLst>
                </a:gridCol>
              </a:tblGrid>
              <a:tr h="4518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xx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xx</a:t>
                      </a:r>
                      <a:endParaRPr lang="en-US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69809"/>
                  </a:ext>
                </a:extLst>
              </a:tr>
              <a:tr h="1448251">
                <a:tc>
                  <a:txBody>
                    <a:bodyPr/>
                    <a:lstStyle/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</a:t>
                      </a:r>
                      <a:r>
                        <a:rPr lang="en-US" sz="1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preterms</a:t>
                      </a: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check 25-OH-D </a:t>
                      </a:r>
                      <a:b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 2 weeks on PN</a:t>
                      </a:r>
                    </a:p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infants and children check levels every 3-4 months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CFF"/>
                    </a:solidFill>
                  </a:tcPr>
                </a:tc>
                <a:tc>
                  <a:txBody>
                    <a:bodyPr/>
                    <a:lstStyle/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 who have lost significant ileum at high risk for deficiency</a:t>
                      </a:r>
                    </a:p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 levels every 4-6 months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23572"/>
                  </a:ext>
                </a:extLst>
              </a:tr>
            </a:tbl>
          </a:graphicData>
        </a:graphic>
      </p:graphicFrame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1E26B8F-BCE5-F176-F710-0F95B7F513DB}"/>
              </a:ext>
            </a:extLst>
          </p:cNvPr>
          <p:cNvSpPr txBox="1">
            <a:spLocks/>
          </p:cNvSpPr>
          <p:nvPr/>
        </p:nvSpPr>
        <p:spPr>
          <a:xfrm>
            <a:off x="731520" y="6164318"/>
            <a:ext cx="6962052" cy="5214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 charset="0"/>
              <a:buNone/>
              <a:defRPr sz="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3429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pple Symbols" panose="02000000000000000000" pitchFamily="2" charset="-79"/>
              <a:buNone/>
              <a:tabLst/>
              <a:defRPr sz="800" i="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5715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Font typeface="Arial" charset="0"/>
              <a:buNone/>
              <a:tabLst/>
              <a:defRPr sz="8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3716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charset="0"/>
              <a:buNone/>
              <a:defRPr sz="800" i="1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Please put references on the bottom of the slide and compile them into the final references slide.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Follow the AMA style, abbreviating names of journals according to Index Medicus.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D44CCE5-D9E4-66DA-0179-0F860AC2CCDC}"/>
              </a:ext>
            </a:extLst>
          </p:cNvPr>
          <p:cNvSpPr txBox="1">
            <a:spLocks noChangeArrowheads="1"/>
          </p:cNvSpPr>
          <p:nvPr/>
        </p:nvSpPr>
        <p:spPr>
          <a:xfrm>
            <a:off x="6458372" y="0"/>
            <a:ext cx="5738241" cy="1099335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Sample slides demonstrate ideas for including content in your presentation (case studies, charts, graphs, tables, etc.). </a:t>
            </a:r>
          </a:p>
          <a:p>
            <a:pPr marL="79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This information is not required but can be visually stimulating for the audience.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 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16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69"/>
    </mc:Choice>
    <mc:Fallback xmlns="">
      <p:transition spd="slow" advTm="3806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A0CD5-D288-B34E-AF33-3458F3350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Slide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6208443-5AA5-3E44-9D4D-A14C74762C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302000824"/>
              </p:ext>
            </p:extLst>
          </p:nvPr>
        </p:nvGraphicFramePr>
        <p:xfrm>
          <a:off x="731838" y="1171660"/>
          <a:ext cx="11096628" cy="2824315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849438">
                  <a:extLst>
                    <a:ext uri="{9D8B030D-6E8A-4147-A177-3AD203B41FA5}">
                      <a16:colId xmlns:a16="http://schemas.microsoft.com/office/drawing/2014/main" val="3859881684"/>
                    </a:ext>
                  </a:extLst>
                </a:gridCol>
                <a:gridCol w="1849438">
                  <a:extLst>
                    <a:ext uri="{9D8B030D-6E8A-4147-A177-3AD203B41FA5}">
                      <a16:colId xmlns:a16="http://schemas.microsoft.com/office/drawing/2014/main" val="1871318727"/>
                    </a:ext>
                  </a:extLst>
                </a:gridCol>
                <a:gridCol w="1849438">
                  <a:extLst>
                    <a:ext uri="{9D8B030D-6E8A-4147-A177-3AD203B41FA5}">
                      <a16:colId xmlns:a16="http://schemas.microsoft.com/office/drawing/2014/main" val="4263911022"/>
                    </a:ext>
                  </a:extLst>
                </a:gridCol>
                <a:gridCol w="1849438">
                  <a:extLst>
                    <a:ext uri="{9D8B030D-6E8A-4147-A177-3AD203B41FA5}">
                      <a16:colId xmlns:a16="http://schemas.microsoft.com/office/drawing/2014/main" val="2546770252"/>
                    </a:ext>
                  </a:extLst>
                </a:gridCol>
                <a:gridCol w="1849438">
                  <a:extLst>
                    <a:ext uri="{9D8B030D-6E8A-4147-A177-3AD203B41FA5}">
                      <a16:colId xmlns:a16="http://schemas.microsoft.com/office/drawing/2014/main" val="1474468261"/>
                    </a:ext>
                  </a:extLst>
                </a:gridCol>
                <a:gridCol w="1849438">
                  <a:extLst>
                    <a:ext uri="{9D8B030D-6E8A-4147-A177-3AD203B41FA5}">
                      <a16:colId xmlns:a16="http://schemas.microsoft.com/office/drawing/2014/main" val="2546435741"/>
                    </a:ext>
                  </a:extLst>
                </a:gridCol>
              </a:tblGrid>
              <a:tr h="5648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XXX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88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8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XXX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8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XX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8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XX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8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XX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8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XX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8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8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119004"/>
                  </a:ext>
                </a:extLst>
              </a:tr>
              <a:tr h="5648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06/09/2020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134 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3.4 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8.6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473058"/>
                  </a:ext>
                </a:extLst>
              </a:tr>
              <a:tr h="5648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06/10/2020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136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3.3L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7.8 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3.3 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18049"/>
                  </a:ext>
                </a:extLst>
              </a:tr>
              <a:tr h="5648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06/11/2020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8.1 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3.1 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458233"/>
                  </a:ext>
                </a:extLst>
              </a:tr>
              <a:tr h="5648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06/13/2020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8.9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3.8 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76564"/>
                  </a:ext>
                </a:extLst>
              </a:tr>
            </a:tbl>
          </a:graphicData>
        </a:graphic>
      </p:graphicFrame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A86824A-9869-287E-9702-63E46563C16B}"/>
              </a:ext>
            </a:extLst>
          </p:cNvPr>
          <p:cNvSpPr txBox="1">
            <a:spLocks/>
          </p:cNvSpPr>
          <p:nvPr/>
        </p:nvSpPr>
        <p:spPr>
          <a:xfrm>
            <a:off x="731520" y="6164318"/>
            <a:ext cx="6962052" cy="5214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 charset="0"/>
              <a:buNone/>
              <a:defRPr sz="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3429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pple Symbols" panose="02000000000000000000" pitchFamily="2" charset="-79"/>
              <a:buNone/>
              <a:tabLst/>
              <a:defRPr sz="800" i="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5715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Font typeface="Arial" charset="0"/>
              <a:buNone/>
              <a:tabLst/>
              <a:defRPr sz="8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3716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charset="0"/>
              <a:buNone/>
              <a:defRPr sz="800" i="1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Please put references on the bottom of the slide and compile them into the final references slide.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Follow the AMA style, abbreviating names of journals according to Index Medicus.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61EEFA-474F-7395-A57E-645869F6160C}"/>
              </a:ext>
            </a:extLst>
          </p:cNvPr>
          <p:cNvSpPr txBox="1">
            <a:spLocks noChangeArrowheads="1"/>
          </p:cNvSpPr>
          <p:nvPr/>
        </p:nvSpPr>
        <p:spPr>
          <a:xfrm>
            <a:off x="6458372" y="0"/>
            <a:ext cx="5738241" cy="1099335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Sample slides demonstrate ideas for including content in your presentation (case studies, charts, graphs, tables, etc.). </a:t>
            </a:r>
          </a:p>
          <a:p>
            <a:pPr marL="79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This information is not required but can be visually stimulating for the audience.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 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314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852DE-AA95-C545-AC4A-B15B8A3C9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Assessment Question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5F4C7F-0306-A447-A514-2F6B3B111FC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Multiple choice question 1?</a:t>
            </a:r>
          </a:p>
          <a:p>
            <a:pPr marL="457200" indent="-457200">
              <a:buClr>
                <a:schemeClr val="tx1"/>
              </a:buClr>
              <a:buFont typeface="+mj-lt"/>
              <a:buAutoNum type="alphaUcPeriod"/>
            </a:pPr>
            <a:r>
              <a:rPr lang="en-US" sz="2800" dirty="0"/>
              <a:t>Option 1</a:t>
            </a:r>
          </a:p>
          <a:p>
            <a:pPr marL="457200" indent="-457200">
              <a:buClr>
                <a:schemeClr val="tx1"/>
              </a:buClr>
              <a:buFont typeface="+mj-lt"/>
              <a:buAutoNum type="alphaUcPeriod"/>
            </a:pPr>
            <a:r>
              <a:rPr lang="en-US" sz="2800" dirty="0"/>
              <a:t>Option 2</a:t>
            </a:r>
          </a:p>
          <a:p>
            <a:pPr marL="457200" indent="-457200">
              <a:buClr>
                <a:schemeClr val="tx1"/>
              </a:buClr>
              <a:buFont typeface="+mj-lt"/>
              <a:buAutoNum type="alphaUcPeriod"/>
            </a:pPr>
            <a:r>
              <a:rPr lang="en-US" sz="2800" dirty="0"/>
              <a:t>Option 3</a:t>
            </a:r>
          </a:p>
          <a:p>
            <a:pPr marL="457200" indent="-457200">
              <a:buClr>
                <a:schemeClr val="tx1"/>
              </a:buClr>
              <a:buFont typeface="+mj-lt"/>
              <a:buAutoNum type="alphaUcPeriod"/>
            </a:pPr>
            <a:r>
              <a:rPr lang="en-US" sz="2800" dirty="0"/>
              <a:t>Option 4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56D8-E27D-025D-0DC7-018B5E33FDA8}"/>
              </a:ext>
            </a:extLst>
          </p:cNvPr>
          <p:cNvGrpSpPr/>
          <p:nvPr/>
        </p:nvGrpSpPr>
        <p:grpSpPr>
          <a:xfrm>
            <a:off x="10633628" y="404556"/>
            <a:ext cx="1195327" cy="1195327"/>
            <a:chOff x="10633628" y="404556"/>
            <a:chExt cx="1195327" cy="119532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DE7C31-A920-51A2-791F-AAA65EC0E8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33628" y="404556"/>
              <a:ext cx="1195327" cy="1195327"/>
            </a:xfrm>
            <a:prstGeom prst="rect">
              <a:avLst/>
            </a:prstGeom>
            <a:solidFill>
              <a:srgbClr val="1ECD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Graphic 5">
              <a:extLst>
                <a:ext uri="{FF2B5EF4-FFF2-40B4-BE49-F238E27FC236}">
                  <a16:creationId xmlns:a16="http://schemas.microsoft.com/office/drawing/2014/main" id="{A0AE0397-1B82-AE31-BE3B-ADF94165F49E}"/>
                </a:ext>
              </a:extLst>
            </p:cNvPr>
            <p:cNvSpPr/>
            <p:nvPr/>
          </p:nvSpPr>
          <p:spPr>
            <a:xfrm>
              <a:off x="10734660" y="538843"/>
              <a:ext cx="871150" cy="926752"/>
            </a:xfrm>
            <a:custGeom>
              <a:avLst/>
              <a:gdLst>
                <a:gd name="connsiteX0" fmla="*/ 593123 w 871150"/>
                <a:gd name="connsiteY0" fmla="*/ 399667 h 926752"/>
                <a:gd name="connsiteX1" fmla="*/ 500447 w 871150"/>
                <a:gd name="connsiteY1" fmla="*/ 315088 h 926752"/>
                <a:gd name="connsiteX2" fmla="*/ 407844 w 871150"/>
                <a:gd name="connsiteY2" fmla="*/ 406099 h 926752"/>
                <a:gd name="connsiteX3" fmla="*/ 444763 w 871150"/>
                <a:gd name="connsiteY3" fmla="*/ 409435 h 926752"/>
                <a:gd name="connsiteX4" fmla="*/ 500441 w 871150"/>
                <a:gd name="connsiteY4" fmla="*/ 352165 h 926752"/>
                <a:gd name="connsiteX5" fmla="*/ 556046 w 871150"/>
                <a:gd name="connsiteY5" fmla="*/ 399673 h 926752"/>
                <a:gd name="connsiteX6" fmla="*/ 523386 w 871150"/>
                <a:gd name="connsiteY6" fmla="*/ 450736 h 926752"/>
                <a:gd name="connsiteX7" fmla="*/ 481906 w 871150"/>
                <a:gd name="connsiteY7" fmla="*/ 518999 h 926752"/>
                <a:gd name="connsiteX8" fmla="*/ 481906 w 871150"/>
                <a:gd name="connsiteY8" fmla="*/ 537535 h 926752"/>
                <a:gd name="connsiteX9" fmla="*/ 518976 w 871150"/>
                <a:gd name="connsiteY9" fmla="*/ 537535 h 926752"/>
                <a:gd name="connsiteX10" fmla="*/ 518976 w 871150"/>
                <a:gd name="connsiteY10" fmla="*/ 518999 h 926752"/>
                <a:gd name="connsiteX11" fmla="*/ 546814 w 871150"/>
                <a:gd name="connsiteY11" fmla="*/ 479461 h 926752"/>
                <a:gd name="connsiteX12" fmla="*/ 593121 w 871150"/>
                <a:gd name="connsiteY12" fmla="*/ 399667 h 926752"/>
                <a:gd name="connsiteX13" fmla="*/ 481912 w 871150"/>
                <a:gd name="connsiteY13" fmla="*/ 611663 h 926752"/>
                <a:gd name="connsiteX14" fmla="*/ 518982 w 871150"/>
                <a:gd name="connsiteY14" fmla="*/ 611663 h 926752"/>
                <a:gd name="connsiteX15" fmla="*/ 518982 w 871150"/>
                <a:gd name="connsiteY15" fmla="*/ 574592 h 926752"/>
                <a:gd name="connsiteX16" fmla="*/ 481912 w 871150"/>
                <a:gd name="connsiteY16" fmla="*/ 574592 h 926752"/>
                <a:gd name="connsiteX17" fmla="*/ 871150 w 871150"/>
                <a:gd name="connsiteY17" fmla="*/ 463382 h 926752"/>
                <a:gd name="connsiteX18" fmla="*/ 789280 w 871150"/>
                <a:gd name="connsiteY18" fmla="*/ 232341 h 926752"/>
                <a:gd name="connsiteX19" fmla="*/ 815545 w 871150"/>
                <a:gd name="connsiteY19" fmla="*/ 148281 h 926752"/>
                <a:gd name="connsiteX20" fmla="*/ 667264 w 871150"/>
                <a:gd name="connsiteY20" fmla="*/ 0 h 926752"/>
                <a:gd name="connsiteX21" fmla="*/ 529361 w 871150"/>
                <a:gd name="connsiteY21" fmla="*/ 94160 h 926752"/>
                <a:gd name="connsiteX22" fmla="*/ 500447 w 871150"/>
                <a:gd name="connsiteY22" fmla="*/ 92676 h 926752"/>
                <a:gd name="connsiteX23" fmla="*/ 160976 w 871150"/>
                <a:gd name="connsiteY23" fmla="*/ 315746 h 926752"/>
                <a:gd name="connsiteX24" fmla="*/ 148281 w 871150"/>
                <a:gd name="connsiteY24" fmla="*/ 315094 h 926752"/>
                <a:gd name="connsiteX25" fmla="*/ 0 w 871150"/>
                <a:gd name="connsiteY25" fmla="*/ 463375 h 926752"/>
                <a:gd name="connsiteX26" fmla="*/ 148281 w 871150"/>
                <a:gd name="connsiteY26" fmla="*/ 611657 h 926752"/>
                <a:gd name="connsiteX27" fmla="*/ 161145 w 871150"/>
                <a:gd name="connsiteY27" fmla="*/ 611005 h 926752"/>
                <a:gd name="connsiteX28" fmla="*/ 500446 w 871150"/>
                <a:gd name="connsiteY28" fmla="*/ 834075 h 926752"/>
                <a:gd name="connsiteX29" fmla="*/ 529376 w 871150"/>
                <a:gd name="connsiteY29" fmla="*/ 832628 h 926752"/>
                <a:gd name="connsiteX30" fmla="*/ 667262 w 871150"/>
                <a:gd name="connsiteY30" fmla="*/ 926752 h 926752"/>
                <a:gd name="connsiteX31" fmla="*/ 815543 w 871150"/>
                <a:gd name="connsiteY31" fmla="*/ 778471 h 926752"/>
                <a:gd name="connsiteX32" fmla="*/ 789316 w 871150"/>
                <a:gd name="connsiteY32" fmla="*/ 694472 h 926752"/>
                <a:gd name="connsiteX33" fmla="*/ 871149 w 871150"/>
                <a:gd name="connsiteY33" fmla="*/ 463369 h 926752"/>
                <a:gd name="connsiteX34" fmla="*/ 667264 w 871150"/>
                <a:gd name="connsiteY34" fmla="*/ 37073 h 926752"/>
                <a:gd name="connsiteX35" fmla="*/ 778474 w 871150"/>
                <a:gd name="connsiteY35" fmla="*/ 148284 h 926752"/>
                <a:gd name="connsiteX36" fmla="*/ 667264 w 871150"/>
                <a:gd name="connsiteY36" fmla="*/ 259495 h 926752"/>
                <a:gd name="connsiteX37" fmla="*/ 556053 w 871150"/>
                <a:gd name="connsiteY37" fmla="*/ 148284 h 926752"/>
                <a:gd name="connsiteX38" fmla="*/ 667264 w 871150"/>
                <a:gd name="connsiteY38" fmla="*/ 37073 h 926752"/>
                <a:gd name="connsiteX39" fmla="*/ 148280 w 871150"/>
                <a:gd name="connsiteY39" fmla="*/ 574592 h 926752"/>
                <a:gd name="connsiteX40" fmla="*/ 37069 w 871150"/>
                <a:gd name="connsiteY40" fmla="*/ 463382 h 926752"/>
                <a:gd name="connsiteX41" fmla="*/ 148280 w 871150"/>
                <a:gd name="connsiteY41" fmla="*/ 352171 h 926752"/>
                <a:gd name="connsiteX42" fmla="*/ 259490 w 871150"/>
                <a:gd name="connsiteY42" fmla="*/ 463382 h 926752"/>
                <a:gd name="connsiteX43" fmla="*/ 148280 w 871150"/>
                <a:gd name="connsiteY43" fmla="*/ 574592 h 926752"/>
                <a:gd name="connsiteX44" fmla="*/ 520156 w 871150"/>
                <a:gd name="connsiteY44" fmla="*/ 796288 h 926752"/>
                <a:gd name="connsiteX45" fmla="*/ 500450 w 871150"/>
                <a:gd name="connsiteY45" fmla="*/ 797013 h 926752"/>
                <a:gd name="connsiteX46" fmla="*/ 197941 w 871150"/>
                <a:gd name="connsiteY46" fmla="*/ 602934 h 926752"/>
                <a:gd name="connsiteX47" fmla="*/ 296567 w 871150"/>
                <a:gd name="connsiteY47" fmla="*/ 463383 h 926752"/>
                <a:gd name="connsiteX48" fmla="*/ 197941 w 871150"/>
                <a:gd name="connsiteY48" fmla="*/ 323832 h 926752"/>
                <a:gd name="connsiteX49" fmla="*/ 500450 w 871150"/>
                <a:gd name="connsiteY49" fmla="*/ 129754 h 926752"/>
                <a:gd name="connsiteX50" fmla="*/ 520132 w 871150"/>
                <a:gd name="connsiteY50" fmla="*/ 130682 h 926752"/>
                <a:gd name="connsiteX51" fmla="*/ 518985 w 871150"/>
                <a:gd name="connsiteY51" fmla="*/ 148287 h 926752"/>
                <a:gd name="connsiteX52" fmla="*/ 667267 w 871150"/>
                <a:gd name="connsiteY52" fmla="*/ 296568 h 926752"/>
                <a:gd name="connsiteX53" fmla="*/ 764208 w 871150"/>
                <a:gd name="connsiteY53" fmla="*/ 260223 h 926752"/>
                <a:gd name="connsiteX54" fmla="*/ 834083 w 871150"/>
                <a:gd name="connsiteY54" fmla="*/ 463383 h 926752"/>
                <a:gd name="connsiteX55" fmla="*/ 764208 w 871150"/>
                <a:gd name="connsiteY55" fmla="*/ 666544 h 926752"/>
                <a:gd name="connsiteX56" fmla="*/ 667267 w 871150"/>
                <a:gd name="connsiteY56" fmla="*/ 630198 h 926752"/>
                <a:gd name="connsiteX57" fmla="*/ 518985 w 871150"/>
                <a:gd name="connsiteY57" fmla="*/ 778479 h 926752"/>
                <a:gd name="connsiteX58" fmla="*/ 520156 w 871150"/>
                <a:gd name="connsiteY58" fmla="*/ 796290 h 926752"/>
                <a:gd name="connsiteX59" fmla="*/ 667267 w 871150"/>
                <a:gd name="connsiteY59" fmla="*/ 889688 h 926752"/>
                <a:gd name="connsiteX60" fmla="*/ 556056 w 871150"/>
                <a:gd name="connsiteY60" fmla="*/ 778477 h 926752"/>
                <a:gd name="connsiteX61" fmla="*/ 667267 w 871150"/>
                <a:gd name="connsiteY61" fmla="*/ 667267 h 926752"/>
                <a:gd name="connsiteX62" fmla="*/ 778477 w 871150"/>
                <a:gd name="connsiteY62" fmla="*/ 778477 h 926752"/>
                <a:gd name="connsiteX63" fmla="*/ 667267 w 871150"/>
                <a:gd name="connsiteY63" fmla="*/ 889688 h 926752"/>
                <a:gd name="connsiteX64" fmla="*/ 190790 w 871150"/>
                <a:gd name="connsiteY64" fmla="*/ 394676 h 926752"/>
                <a:gd name="connsiteX65" fmla="*/ 148289 w 871150"/>
                <a:gd name="connsiteY65" fmla="*/ 437178 h 926752"/>
                <a:gd name="connsiteX66" fmla="*/ 105788 w 871150"/>
                <a:gd name="connsiteY66" fmla="*/ 394676 h 926752"/>
                <a:gd name="connsiteX67" fmla="*/ 79578 w 871150"/>
                <a:gd name="connsiteY67" fmla="*/ 420887 h 926752"/>
                <a:gd name="connsiteX68" fmla="*/ 122079 w 871150"/>
                <a:gd name="connsiteY68" fmla="*/ 463388 h 926752"/>
                <a:gd name="connsiteX69" fmla="*/ 79578 w 871150"/>
                <a:gd name="connsiteY69" fmla="*/ 505889 h 926752"/>
                <a:gd name="connsiteX70" fmla="*/ 105788 w 871150"/>
                <a:gd name="connsiteY70" fmla="*/ 532099 h 926752"/>
                <a:gd name="connsiteX71" fmla="*/ 148289 w 871150"/>
                <a:gd name="connsiteY71" fmla="*/ 489598 h 926752"/>
                <a:gd name="connsiteX72" fmla="*/ 190790 w 871150"/>
                <a:gd name="connsiteY72" fmla="*/ 532099 h 926752"/>
                <a:gd name="connsiteX73" fmla="*/ 217000 w 871150"/>
                <a:gd name="connsiteY73" fmla="*/ 505889 h 926752"/>
                <a:gd name="connsiteX74" fmla="*/ 174499 w 871150"/>
                <a:gd name="connsiteY74" fmla="*/ 463388 h 926752"/>
                <a:gd name="connsiteX75" fmla="*/ 217000 w 871150"/>
                <a:gd name="connsiteY75" fmla="*/ 420887 h 926752"/>
                <a:gd name="connsiteX76" fmla="*/ 647496 w 871150"/>
                <a:gd name="connsiteY76" fmla="*/ 806635 h 926752"/>
                <a:gd name="connsiteX77" fmla="*/ 606238 w 871150"/>
                <a:gd name="connsiteY77" fmla="*/ 765378 h 926752"/>
                <a:gd name="connsiteX78" fmla="*/ 580028 w 871150"/>
                <a:gd name="connsiteY78" fmla="*/ 791588 h 926752"/>
                <a:gd name="connsiteX79" fmla="*/ 649981 w 871150"/>
                <a:gd name="connsiteY79" fmla="*/ 861541 h 926752"/>
                <a:gd name="connsiteX80" fmla="*/ 755628 w 871150"/>
                <a:gd name="connsiteY80" fmla="*/ 734739 h 926752"/>
                <a:gd name="connsiteX81" fmla="*/ 727174 w 871150"/>
                <a:gd name="connsiteY81" fmla="*/ 710997 h 926752"/>
                <a:gd name="connsiteX82" fmla="*/ 624809 w 871150"/>
                <a:gd name="connsiteY82" fmla="*/ 217017 h 926752"/>
                <a:gd name="connsiteX83" fmla="*/ 667310 w 871150"/>
                <a:gd name="connsiteY83" fmla="*/ 174516 h 926752"/>
                <a:gd name="connsiteX84" fmla="*/ 709811 w 871150"/>
                <a:gd name="connsiteY84" fmla="*/ 217017 h 926752"/>
                <a:gd name="connsiteX85" fmla="*/ 736021 w 871150"/>
                <a:gd name="connsiteY85" fmla="*/ 190807 h 926752"/>
                <a:gd name="connsiteX86" fmla="*/ 693520 w 871150"/>
                <a:gd name="connsiteY86" fmla="*/ 148306 h 926752"/>
                <a:gd name="connsiteX87" fmla="*/ 736021 w 871150"/>
                <a:gd name="connsiteY87" fmla="*/ 105805 h 926752"/>
                <a:gd name="connsiteX88" fmla="*/ 709811 w 871150"/>
                <a:gd name="connsiteY88" fmla="*/ 79595 h 926752"/>
                <a:gd name="connsiteX89" fmla="*/ 667310 w 871150"/>
                <a:gd name="connsiteY89" fmla="*/ 122096 h 926752"/>
                <a:gd name="connsiteX90" fmla="*/ 624809 w 871150"/>
                <a:gd name="connsiteY90" fmla="*/ 79595 h 926752"/>
                <a:gd name="connsiteX91" fmla="*/ 598599 w 871150"/>
                <a:gd name="connsiteY91" fmla="*/ 105805 h 926752"/>
                <a:gd name="connsiteX92" fmla="*/ 641100 w 871150"/>
                <a:gd name="connsiteY92" fmla="*/ 148306 h 926752"/>
                <a:gd name="connsiteX93" fmla="*/ 598599 w 871150"/>
                <a:gd name="connsiteY93" fmla="*/ 190807 h 926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871150" h="926752">
                  <a:moveTo>
                    <a:pt x="593123" y="399667"/>
                  </a:moveTo>
                  <a:cubicBezTo>
                    <a:pt x="593123" y="349088"/>
                    <a:pt x="555866" y="315088"/>
                    <a:pt x="500447" y="315088"/>
                  </a:cubicBezTo>
                  <a:cubicBezTo>
                    <a:pt x="458465" y="315088"/>
                    <a:pt x="413551" y="343223"/>
                    <a:pt x="407844" y="406099"/>
                  </a:cubicBezTo>
                  <a:lnTo>
                    <a:pt x="444763" y="409435"/>
                  </a:lnTo>
                  <a:cubicBezTo>
                    <a:pt x="449729" y="354922"/>
                    <a:pt x="492012" y="352165"/>
                    <a:pt x="500441" y="352165"/>
                  </a:cubicBezTo>
                  <a:cubicBezTo>
                    <a:pt x="513473" y="352165"/>
                    <a:pt x="556046" y="355592"/>
                    <a:pt x="556046" y="399673"/>
                  </a:cubicBezTo>
                  <a:cubicBezTo>
                    <a:pt x="556046" y="422915"/>
                    <a:pt x="543629" y="434221"/>
                    <a:pt x="523386" y="450736"/>
                  </a:cubicBezTo>
                  <a:cubicBezTo>
                    <a:pt x="504905" y="465808"/>
                    <a:pt x="481906" y="484560"/>
                    <a:pt x="481906" y="518999"/>
                  </a:cubicBezTo>
                  <a:lnTo>
                    <a:pt x="481906" y="537535"/>
                  </a:lnTo>
                  <a:lnTo>
                    <a:pt x="518976" y="537535"/>
                  </a:lnTo>
                  <a:lnTo>
                    <a:pt x="518976" y="518999"/>
                  </a:lnTo>
                  <a:cubicBezTo>
                    <a:pt x="518976" y="502968"/>
                    <a:pt x="529041" y="493960"/>
                    <a:pt x="546814" y="479461"/>
                  </a:cubicBezTo>
                  <a:cubicBezTo>
                    <a:pt x="567449" y="462632"/>
                    <a:pt x="593121" y="441691"/>
                    <a:pt x="593121" y="399667"/>
                  </a:cubicBezTo>
                  <a:close/>
                  <a:moveTo>
                    <a:pt x="481912" y="611663"/>
                  </a:moveTo>
                  <a:lnTo>
                    <a:pt x="518982" y="611663"/>
                  </a:lnTo>
                  <a:lnTo>
                    <a:pt x="518982" y="574592"/>
                  </a:lnTo>
                  <a:lnTo>
                    <a:pt x="481912" y="574592"/>
                  </a:lnTo>
                  <a:close/>
                  <a:moveTo>
                    <a:pt x="871150" y="463382"/>
                  </a:moveTo>
                  <a:cubicBezTo>
                    <a:pt x="871150" y="375877"/>
                    <a:pt x="840198" y="295793"/>
                    <a:pt x="789280" y="232341"/>
                  </a:cubicBezTo>
                  <a:cubicBezTo>
                    <a:pt x="805812" y="208431"/>
                    <a:pt x="815545" y="179480"/>
                    <a:pt x="815545" y="148281"/>
                  </a:cubicBezTo>
                  <a:cubicBezTo>
                    <a:pt x="815545" y="66519"/>
                    <a:pt x="749025" y="0"/>
                    <a:pt x="667264" y="0"/>
                  </a:cubicBezTo>
                  <a:cubicBezTo>
                    <a:pt x="604616" y="0"/>
                    <a:pt x="551027" y="39109"/>
                    <a:pt x="529361" y="94160"/>
                  </a:cubicBezTo>
                  <a:cubicBezTo>
                    <a:pt x="519815" y="93309"/>
                    <a:pt x="510234" y="92676"/>
                    <a:pt x="500447" y="92676"/>
                  </a:cubicBezTo>
                  <a:cubicBezTo>
                    <a:pt x="348570" y="92676"/>
                    <a:pt x="218157" y="184681"/>
                    <a:pt x="160976" y="315746"/>
                  </a:cubicBezTo>
                  <a:cubicBezTo>
                    <a:pt x="156789" y="315378"/>
                    <a:pt x="152560" y="315094"/>
                    <a:pt x="148281" y="315094"/>
                  </a:cubicBezTo>
                  <a:cubicBezTo>
                    <a:pt x="66519" y="315094"/>
                    <a:pt x="0" y="381614"/>
                    <a:pt x="0" y="463375"/>
                  </a:cubicBezTo>
                  <a:cubicBezTo>
                    <a:pt x="0" y="545137"/>
                    <a:pt x="66519" y="611657"/>
                    <a:pt x="148281" y="611657"/>
                  </a:cubicBezTo>
                  <a:cubicBezTo>
                    <a:pt x="152620" y="611657"/>
                    <a:pt x="156897" y="611362"/>
                    <a:pt x="161145" y="611005"/>
                  </a:cubicBezTo>
                  <a:cubicBezTo>
                    <a:pt x="218342" y="742011"/>
                    <a:pt x="348612" y="834075"/>
                    <a:pt x="500446" y="834075"/>
                  </a:cubicBezTo>
                  <a:cubicBezTo>
                    <a:pt x="510214" y="834075"/>
                    <a:pt x="519813" y="833467"/>
                    <a:pt x="529376" y="832628"/>
                  </a:cubicBezTo>
                  <a:cubicBezTo>
                    <a:pt x="551061" y="887660"/>
                    <a:pt x="604644" y="926752"/>
                    <a:pt x="667262" y="926752"/>
                  </a:cubicBezTo>
                  <a:cubicBezTo>
                    <a:pt x="749024" y="926752"/>
                    <a:pt x="815543" y="860233"/>
                    <a:pt x="815543" y="778471"/>
                  </a:cubicBezTo>
                  <a:cubicBezTo>
                    <a:pt x="815543" y="747295"/>
                    <a:pt x="805829" y="718383"/>
                    <a:pt x="789316" y="694472"/>
                  </a:cubicBezTo>
                  <a:cubicBezTo>
                    <a:pt x="840269" y="631023"/>
                    <a:pt x="871149" y="550878"/>
                    <a:pt x="871149" y="463369"/>
                  </a:cubicBezTo>
                  <a:close/>
                  <a:moveTo>
                    <a:pt x="667264" y="37073"/>
                  </a:moveTo>
                  <a:cubicBezTo>
                    <a:pt x="728595" y="37073"/>
                    <a:pt x="778474" y="86953"/>
                    <a:pt x="778474" y="148284"/>
                  </a:cubicBezTo>
                  <a:cubicBezTo>
                    <a:pt x="778474" y="209615"/>
                    <a:pt x="728595" y="259495"/>
                    <a:pt x="667264" y="259495"/>
                  </a:cubicBezTo>
                  <a:cubicBezTo>
                    <a:pt x="605932" y="259495"/>
                    <a:pt x="556053" y="209615"/>
                    <a:pt x="556053" y="148284"/>
                  </a:cubicBezTo>
                  <a:cubicBezTo>
                    <a:pt x="556053" y="86953"/>
                    <a:pt x="605932" y="37073"/>
                    <a:pt x="667264" y="37073"/>
                  </a:cubicBezTo>
                  <a:close/>
                  <a:moveTo>
                    <a:pt x="148280" y="574592"/>
                  </a:moveTo>
                  <a:cubicBezTo>
                    <a:pt x="86948" y="574592"/>
                    <a:pt x="37069" y="524713"/>
                    <a:pt x="37069" y="463382"/>
                  </a:cubicBezTo>
                  <a:cubicBezTo>
                    <a:pt x="37069" y="402050"/>
                    <a:pt x="86948" y="352171"/>
                    <a:pt x="148280" y="352171"/>
                  </a:cubicBezTo>
                  <a:cubicBezTo>
                    <a:pt x="209611" y="352171"/>
                    <a:pt x="259490" y="402050"/>
                    <a:pt x="259490" y="463382"/>
                  </a:cubicBezTo>
                  <a:cubicBezTo>
                    <a:pt x="259490" y="524713"/>
                    <a:pt x="209611" y="574592"/>
                    <a:pt x="148280" y="574592"/>
                  </a:cubicBezTo>
                  <a:close/>
                  <a:moveTo>
                    <a:pt x="520156" y="796288"/>
                  </a:moveTo>
                  <a:cubicBezTo>
                    <a:pt x="513616" y="796716"/>
                    <a:pt x="507069" y="797013"/>
                    <a:pt x="500450" y="797013"/>
                  </a:cubicBezTo>
                  <a:cubicBezTo>
                    <a:pt x="366349" y="797013"/>
                    <a:pt x="250875" y="717291"/>
                    <a:pt x="197941" y="602934"/>
                  </a:cubicBezTo>
                  <a:cubicBezTo>
                    <a:pt x="255326" y="582450"/>
                    <a:pt x="296567" y="527702"/>
                    <a:pt x="296567" y="463383"/>
                  </a:cubicBezTo>
                  <a:cubicBezTo>
                    <a:pt x="296567" y="399065"/>
                    <a:pt x="255309" y="344310"/>
                    <a:pt x="197941" y="323832"/>
                  </a:cubicBezTo>
                  <a:cubicBezTo>
                    <a:pt x="250879" y="209472"/>
                    <a:pt x="366364" y="129754"/>
                    <a:pt x="500450" y="129754"/>
                  </a:cubicBezTo>
                  <a:cubicBezTo>
                    <a:pt x="507087" y="129754"/>
                    <a:pt x="513592" y="130290"/>
                    <a:pt x="520132" y="130682"/>
                  </a:cubicBezTo>
                  <a:cubicBezTo>
                    <a:pt x="519444" y="136463"/>
                    <a:pt x="518985" y="142322"/>
                    <a:pt x="518985" y="148287"/>
                  </a:cubicBezTo>
                  <a:cubicBezTo>
                    <a:pt x="518985" y="230049"/>
                    <a:pt x="585505" y="296568"/>
                    <a:pt x="667267" y="296568"/>
                  </a:cubicBezTo>
                  <a:cubicBezTo>
                    <a:pt x="704337" y="296568"/>
                    <a:pt x="738179" y="282800"/>
                    <a:pt x="764208" y="260223"/>
                  </a:cubicBezTo>
                  <a:cubicBezTo>
                    <a:pt x="807783" y="316552"/>
                    <a:pt x="834083" y="386819"/>
                    <a:pt x="834083" y="463383"/>
                  </a:cubicBezTo>
                  <a:cubicBezTo>
                    <a:pt x="834083" y="539932"/>
                    <a:pt x="807765" y="610215"/>
                    <a:pt x="764208" y="666544"/>
                  </a:cubicBezTo>
                  <a:cubicBezTo>
                    <a:pt x="738185" y="643948"/>
                    <a:pt x="704337" y="630198"/>
                    <a:pt x="667267" y="630198"/>
                  </a:cubicBezTo>
                  <a:cubicBezTo>
                    <a:pt x="585505" y="630198"/>
                    <a:pt x="518985" y="696717"/>
                    <a:pt x="518985" y="778479"/>
                  </a:cubicBezTo>
                  <a:cubicBezTo>
                    <a:pt x="518985" y="784520"/>
                    <a:pt x="519450" y="790433"/>
                    <a:pt x="520156" y="796290"/>
                  </a:cubicBezTo>
                  <a:close/>
                  <a:moveTo>
                    <a:pt x="667267" y="889688"/>
                  </a:moveTo>
                  <a:cubicBezTo>
                    <a:pt x="605935" y="889688"/>
                    <a:pt x="556056" y="839809"/>
                    <a:pt x="556056" y="778477"/>
                  </a:cubicBezTo>
                  <a:cubicBezTo>
                    <a:pt x="556056" y="717146"/>
                    <a:pt x="605935" y="667267"/>
                    <a:pt x="667267" y="667267"/>
                  </a:cubicBezTo>
                  <a:cubicBezTo>
                    <a:pt x="728598" y="667267"/>
                    <a:pt x="778477" y="717146"/>
                    <a:pt x="778477" y="778477"/>
                  </a:cubicBezTo>
                  <a:cubicBezTo>
                    <a:pt x="778477" y="839809"/>
                    <a:pt x="728598" y="889688"/>
                    <a:pt x="667267" y="889688"/>
                  </a:cubicBezTo>
                  <a:close/>
                  <a:moveTo>
                    <a:pt x="190790" y="394676"/>
                  </a:moveTo>
                  <a:lnTo>
                    <a:pt x="148289" y="437178"/>
                  </a:lnTo>
                  <a:lnTo>
                    <a:pt x="105788" y="394676"/>
                  </a:lnTo>
                  <a:lnTo>
                    <a:pt x="79578" y="420887"/>
                  </a:lnTo>
                  <a:lnTo>
                    <a:pt x="122079" y="463388"/>
                  </a:lnTo>
                  <a:lnTo>
                    <a:pt x="79578" y="505889"/>
                  </a:lnTo>
                  <a:lnTo>
                    <a:pt x="105788" y="532099"/>
                  </a:lnTo>
                  <a:lnTo>
                    <a:pt x="148289" y="489598"/>
                  </a:lnTo>
                  <a:lnTo>
                    <a:pt x="190790" y="532099"/>
                  </a:lnTo>
                  <a:lnTo>
                    <a:pt x="217000" y="505889"/>
                  </a:lnTo>
                  <a:lnTo>
                    <a:pt x="174499" y="463388"/>
                  </a:lnTo>
                  <a:lnTo>
                    <a:pt x="217000" y="420887"/>
                  </a:lnTo>
                  <a:close/>
                  <a:moveTo>
                    <a:pt x="647496" y="806635"/>
                  </a:moveTo>
                  <a:lnTo>
                    <a:pt x="606238" y="765378"/>
                  </a:lnTo>
                  <a:lnTo>
                    <a:pt x="580028" y="791588"/>
                  </a:lnTo>
                  <a:lnTo>
                    <a:pt x="649981" y="861541"/>
                  </a:lnTo>
                  <a:lnTo>
                    <a:pt x="755628" y="734739"/>
                  </a:lnTo>
                  <a:lnTo>
                    <a:pt x="727174" y="710997"/>
                  </a:lnTo>
                  <a:close/>
                  <a:moveTo>
                    <a:pt x="624809" y="217017"/>
                  </a:moveTo>
                  <a:lnTo>
                    <a:pt x="667310" y="174516"/>
                  </a:lnTo>
                  <a:lnTo>
                    <a:pt x="709811" y="217017"/>
                  </a:lnTo>
                  <a:lnTo>
                    <a:pt x="736021" y="190807"/>
                  </a:lnTo>
                  <a:lnTo>
                    <a:pt x="693520" y="148306"/>
                  </a:lnTo>
                  <a:lnTo>
                    <a:pt x="736021" y="105805"/>
                  </a:lnTo>
                  <a:lnTo>
                    <a:pt x="709811" y="79595"/>
                  </a:lnTo>
                  <a:lnTo>
                    <a:pt x="667310" y="122096"/>
                  </a:lnTo>
                  <a:lnTo>
                    <a:pt x="624809" y="79595"/>
                  </a:lnTo>
                  <a:lnTo>
                    <a:pt x="598599" y="105805"/>
                  </a:lnTo>
                  <a:lnTo>
                    <a:pt x="641100" y="148306"/>
                  </a:lnTo>
                  <a:lnTo>
                    <a:pt x="598599" y="190807"/>
                  </a:lnTo>
                  <a:close/>
                </a:path>
              </a:pathLst>
            </a:custGeom>
            <a:solidFill>
              <a:schemeClr val="bg1"/>
            </a:solidFill>
            <a:ln w="15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Rectangle 3">
            <a:extLst>
              <a:ext uri="{FF2B5EF4-FFF2-40B4-BE49-F238E27FC236}">
                <a16:creationId xmlns:a16="http://schemas.microsoft.com/office/drawing/2014/main" id="{69E04F6B-FEBC-ADCA-A320-7069F87F0D49}"/>
              </a:ext>
            </a:extLst>
          </p:cNvPr>
          <p:cNvSpPr txBox="1">
            <a:spLocks noChangeArrowheads="1"/>
          </p:cNvSpPr>
          <p:nvPr/>
        </p:nvSpPr>
        <p:spPr>
          <a:xfrm>
            <a:off x="7295322" y="0"/>
            <a:ext cx="4892184" cy="3140765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Learning </a:t>
            </a:r>
            <a:r>
              <a:rPr lang="en-US" sz="1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Assessment Question Slide(s) - Required</a:t>
            </a:r>
          </a:p>
          <a:p>
            <a:pPr marL="79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79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I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nclude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three to five (3 to 5) learning assessment questions in your presentation. You can use the same questions from your outline.  </a:t>
            </a:r>
          </a:p>
          <a:p>
            <a:pPr marL="79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79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Questions should contain at least four answer choices. Answers choices </a:t>
            </a:r>
            <a:r>
              <a:rPr lang="en-US" sz="1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should not include</a:t>
            </a:r>
            <a:r>
              <a:rPr lang="en-US" sz="14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“all of the above,” “none of the above,” or “true/false.”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 </a:t>
            </a:r>
          </a:p>
          <a:p>
            <a:pPr marL="79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79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For assistance with writing learning assessment questions, right click on </a:t>
            </a:r>
            <a:r>
              <a:rPr lang="en-US" sz="1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  <a:hlinkClick r:id="rId2"/>
              </a:rPr>
              <a:t>Faculty Information</a:t>
            </a:r>
            <a:r>
              <a:rPr lang="en-US" sz="1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, s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elect Open Link, and then go to the Developing Learning Assessment Questions section.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204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CF5CFDD-3017-AFB4-4544-D0B4D59D8673}"/>
              </a:ext>
            </a:extLst>
          </p:cNvPr>
          <p:cNvGrpSpPr/>
          <p:nvPr/>
        </p:nvGrpSpPr>
        <p:grpSpPr>
          <a:xfrm>
            <a:off x="10633628" y="404556"/>
            <a:ext cx="1195327" cy="1195327"/>
            <a:chOff x="10633628" y="404556"/>
            <a:chExt cx="1195327" cy="119532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7369A82-D7C6-A9E4-5412-BF0DC953BF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33628" y="404556"/>
              <a:ext cx="1195327" cy="1195327"/>
            </a:xfrm>
            <a:prstGeom prst="rect">
              <a:avLst/>
            </a:prstGeom>
            <a:solidFill>
              <a:srgbClr val="1ECD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Graphic 5">
              <a:extLst>
                <a:ext uri="{FF2B5EF4-FFF2-40B4-BE49-F238E27FC236}">
                  <a16:creationId xmlns:a16="http://schemas.microsoft.com/office/drawing/2014/main" id="{16FD5C79-F538-3DE0-3033-4E70121CC377}"/>
                </a:ext>
              </a:extLst>
            </p:cNvPr>
            <p:cNvSpPr/>
            <p:nvPr/>
          </p:nvSpPr>
          <p:spPr>
            <a:xfrm>
              <a:off x="10734660" y="538843"/>
              <a:ext cx="871150" cy="926752"/>
            </a:xfrm>
            <a:custGeom>
              <a:avLst/>
              <a:gdLst>
                <a:gd name="connsiteX0" fmla="*/ 593123 w 871150"/>
                <a:gd name="connsiteY0" fmla="*/ 399667 h 926752"/>
                <a:gd name="connsiteX1" fmla="*/ 500447 w 871150"/>
                <a:gd name="connsiteY1" fmla="*/ 315088 h 926752"/>
                <a:gd name="connsiteX2" fmla="*/ 407844 w 871150"/>
                <a:gd name="connsiteY2" fmla="*/ 406099 h 926752"/>
                <a:gd name="connsiteX3" fmla="*/ 444763 w 871150"/>
                <a:gd name="connsiteY3" fmla="*/ 409435 h 926752"/>
                <a:gd name="connsiteX4" fmla="*/ 500441 w 871150"/>
                <a:gd name="connsiteY4" fmla="*/ 352165 h 926752"/>
                <a:gd name="connsiteX5" fmla="*/ 556046 w 871150"/>
                <a:gd name="connsiteY5" fmla="*/ 399673 h 926752"/>
                <a:gd name="connsiteX6" fmla="*/ 523386 w 871150"/>
                <a:gd name="connsiteY6" fmla="*/ 450736 h 926752"/>
                <a:gd name="connsiteX7" fmla="*/ 481906 w 871150"/>
                <a:gd name="connsiteY7" fmla="*/ 518999 h 926752"/>
                <a:gd name="connsiteX8" fmla="*/ 481906 w 871150"/>
                <a:gd name="connsiteY8" fmla="*/ 537535 h 926752"/>
                <a:gd name="connsiteX9" fmla="*/ 518976 w 871150"/>
                <a:gd name="connsiteY9" fmla="*/ 537535 h 926752"/>
                <a:gd name="connsiteX10" fmla="*/ 518976 w 871150"/>
                <a:gd name="connsiteY10" fmla="*/ 518999 h 926752"/>
                <a:gd name="connsiteX11" fmla="*/ 546814 w 871150"/>
                <a:gd name="connsiteY11" fmla="*/ 479461 h 926752"/>
                <a:gd name="connsiteX12" fmla="*/ 593121 w 871150"/>
                <a:gd name="connsiteY12" fmla="*/ 399667 h 926752"/>
                <a:gd name="connsiteX13" fmla="*/ 481912 w 871150"/>
                <a:gd name="connsiteY13" fmla="*/ 611663 h 926752"/>
                <a:gd name="connsiteX14" fmla="*/ 518982 w 871150"/>
                <a:gd name="connsiteY14" fmla="*/ 611663 h 926752"/>
                <a:gd name="connsiteX15" fmla="*/ 518982 w 871150"/>
                <a:gd name="connsiteY15" fmla="*/ 574592 h 926752"/>
                <a:gd name="connsiteX16" fmla="*/ 481912 w 871150"/>
                <a:gd name="connsiteY16" fmla="*/ 574592 h 926752"/>
                <a:gd name="connsiteX17" fmla="*/ 871150 w 871150"/>
                <a:gd name="connsiteY17" fmla="*/ 463382 h 926752"/>
                <a:gd name="connsiteX18" fmla="*/ 789280 w 871150"/>
                <a:gd name="connsiteY18" fmla="*/ 232341 h 926752"/>
                <a:gd name="connsiteX19" fmla="*/ 815545 w 871150"/>
                <a:gd name="connsiteY19" fmla="*/ 148281 h 926752"/>
                <a:gd name="connsiteX20" fmla="*/ 667264 w 871150"/>
                <a:gd name="connsiteY20" fmla="*/ 0 h 926752"/>
                <a:gd name="connsiteX21" fmla="*/ 529361 w 871150"/>
                <a:gd name="connsiteY21" fmla="*/ 94160 h 926752"/>
                <a:gd name="connsiteX22" fmla="*/ 500447 w 871150"/>
                <a:gd name="connsiteY22" fmla="*/ 92676 h 926752"/>
                <a:gd name="connsiteX23" fmla="*/ 160976 w 871150"/>
                <a:gd name="connsiteY23" fmla="*/ 315746 h 926752"/>
                <a:gd name="connsiteX24" fmla="*/ 148281 w 871150"/>
                <a:gd name="connsiteY24" fmla="*/ 315094 h 926752"/>
                <a:gd name="connsiteX25" fmla="*/ 0 w 871150"/>
                <a:gd name="connsiteY25" fmla="*/ 463375 h 926752"/>
                <a:gd name="connsiteX26" fmla="*/ 148281 w 871150"/>
                <a:gd name="connsiteY26" fmla="*/ 611657 h 926752"/>
                <a:gd name="connsiteX27" fmla="*/ 161145 w 871150"/>
                <a:gd name="connsiteY27" fmla="*/ 611005 h 926752"/>
                <a:gd name="connsiteX28" fmla="*/ 500446 w 871150"/>
                <a:gd name="connsiteY28" fmla="*/ 834075 h 926752"/>
                <a:gd name="connsiteX29" fmla="*/ 529376 w 871150"/>
                <a:gd name="connsiteY29" fmla="*/ 832628 h 926752"/>
                <a:gd name="connsiteX30" fmla="*/ 667262 w 871150"/>
                <a:gd name="connsiteY30" fmla="*/ 926752 h 926752"/>
                <a:gd name="connsiteX31" fmla="*/ 815543 w 871150"/>
                <a:gd name="connsiteY31" fmla="*/ 778471 h 926752"/>
                <a:gd name="connsiteX32" fmla="*/ 789316 w 871150"/>
                <a:gd name="connsiteY32" fmla="*/ 694472 h 926752"/>
                <a:gd name="connsiteX33" fmla="*/ 871149 w 871150"/>
                <a:gd name="connsiteY33" fmla="*/ 463369 h 926752"/>
                <a:gd name="connsiteX34" fmla="*/ 667264 w 871150"/>
                <a:gd name="connsiteY34" fmla="*/ 37073 h 926752"/>
                <a:gd name="connsiteX35" fmla="*/ 778474 w 871150"/>
                <a:gd name="connsiteY35" fmla="*/ 148284 h 926752"/>
                <a:gd name="connsiteX36" fmla="*/ 667264 w 871150"/>
                <a:gd name="connsiteY36" fmla="*/ 259495 h 926752"/>
                <a:gd name="connsiteX37" fmla="*/ 556053 w 871150"/>
                <a:gd name="connsiteY37" fmla="*/ 148284 h 926752"/>
                <a:gd name="connsiteX38" fmla="*/ 667264 w 871150"/>
                <a:gd name="connsiteY38" fmla="*/ 37073 h 926752"/>
                <a:gd name="connsiteX39" fmla="*/ 148280 w 871150"/>
                <a:gd name="connsiteY39" fmla="*/ 574592 h 926752"/>
                <a:gd name="connsiteX40" fmla="*/ 37069 w 871150"/>
                <a:gd name="connsiteY40" fmla="*/ 463382 h 926752"/>
                <a:gd name="connsiteX41" fmla="*/ 148280 w 871150"/>
                <a:gd name="connsiteY41" fmla="*/ 352171 h 926752"/>
                <a:gd name="connsiteX42" fmla="*/ 259490 w 871150"/>
                <a:gd name="connsiteY42" fmla="*/ 463382 h 926752"/>
                <a:gd name="connsiteX43" fmla="*/ 148280 w 871150"/>
                <a:gd name="connsiteY43" fmla="*/ 574592 h 926752"/>
                <a:gd name="connsiteX44" fmla="*/ 520156 w 871150"/>
                <a:gd name="connsiteY44" fmla="*/ 796288 h 926752"/>
                <a:gd name="connsiteX45" fmla="*/ 500450 w 871150"/>
                <a:gd name="connsiteY45" fmla="*/ 797013 h 926752"/>
                <a:gd name="connsiteX46" fmla="*/ 197941 w 871150"/>
                <a:gd name="connsiteY46" fmla="*/ 602934 h 926752"/>
                <a:gd name="connsiteX47" fmla="*/ 296567 w 871150"/>
                <a:gd name="connsiteY47" fmla="*/ 463383 h 926752"/>
                <a:gd name="connsiteX48" fmla="*/ 197941 w 871150"/>
                <a:gd name="connsiteY48" fmla="*/ 323832 h 926752"/>
                <a:gd name="connsiteX49" fmla="*/ 500450 w 871150"/>
                <a:gd name="connsiteY49" fmla="*/ 129754 h 926752"/>
                <a:gd name="connsiteX50" fmla="*/ 520132 w 871150"/>
                <a:gd name="connsiteY50" fmla="*/ 130682 h 926752"/>
                <a:gd name="connsiteX51" fmla="*/ 518985 w 871150"/>
                <a:gd name="connsiteY51" fmla="*/ 148287 h 926752"/>
                <a:gd name="connsiteX52" fmla="*/ 667267 w 871150"/>
                <a:gd name="connsiteY52" fmla="*/ 296568 h 926752"/>
                <a:gd name="connsiteX53" fmla="*/ 764208 w 871150"/>
                <a:gd name="connsiteY53" fmla="*/ 260223 h 926752"/>
                <a:gd name="connsiteX54" fmla="*/ 834083 w 871150"/>
                <a:gd name="connsiteY54" fmla="*/ 463383 h 926752"/>
                <a:gd name="connsiteX55" fmla="*/ 764208 w 871150"/>
                <a:gd name="connsiteY55" fmla="*/ 666544 h 926752"/>
                <a:gd name="connsiteX56" fmla="*/ 667267 w 871150"/>
                <a:gd name="connsiteY56" fmla="*/ 630198 h 926752"/>
                <a:gd name="connsiteX57" fmla="*/ 518985 w 871150"/>
                <a:gd name="connsiteY57" fmla="*/ 778479 h 926752"/>
                <a:gd name="connsiteX58" fmla="*/ 520156 w 871150"/>
                <a:gd name="connsiteY58" fmla="*/ 796290 h 926752"/>
                <a:gd name="connsiteX59" fmla="*/ 667267 w 871150"/>
                <a:gd name="connsiteY59" fmla="*/ 889688 h 926752"/>
                <a:gd name="connsiteX60" fmla="*/ 556056 w 871150"/>
                <a:gd name="connsiteY60" fmla="*/ 778477 h 926752"/>
                <a:gd name="connsiteX61" fmla="*/ 667267 w 871150"/>
                <a:gd name="connsiteY61" fmla="*/ 667267 h 926752"/>
                <a:gd name="connsiteX62" fmla="*/ 778477 w 871150"/>
                <a:gd name="connsiteY62" fmla="*/ 778477 h 926752"/>
                <a:gd name="connsiteX63" fmla="*/ 667267 w 871150"/>
                <a:gd name="connsiteY63" fmla="*/ 889688 h 926752"/>
                <a:gd name="connsiteX64" fmla="*/ 190790 w 871150"/>
                <a:gd name="connsiteY64" fmla="*/ 394676 h 926752"/>
                <a:gd name="connsiteX65" fmla="*/ 148289 w 871150"/>
                <a:gd name="connsiteY65" fmla="*/ 437178 h 926752"/>
                <a:gd name="connsiteX66" fmla="*/ 105788 w 871150"/>
                <a:gd name="connsiteY66" fmla="*/ 394676 h 926752"/>
                <a:gd name="connsiteX67" fmla="*/ 79578 w 871150"/>
                <a:gd name="connsiteY67" fmla="*/ 420887 h 926752"/>
                <a:gd name="connsiteX68" fmla="*/ 122079 w 871150"/>
                <a:gd name="connsiteY68" fmla="*/ 463388 h 926752"/>
                <a:gd name="connsiteX69" fmla="*/ 79578 w 871150"/>
                <a:gd name="connsiteY69" fmla="*/ 505889 h 926752"/>
                <a:gd name="connsiteX70" fmla="*/ 105788 w 871150"/>
                <a:gd name="connsiteY70" fmla="*/ 532099 h 926752"/>
                <a:gd name="connsiteX71" fmla="*/ 148289 w 871150"/>
                <a:gd name="connsiteY71" fmla="*/ 489598 h 926752"/>
                <a:gd name="connsiteX72" fmla="*/ 190790 w 871150"/>
                <a:gd name="connsiteY72" fmla="*/ 532099 h 926752"/>
                <a:gd name="connsiteX73" fmla="*/ 217000 w 871150"/>
                <a:gd name="connsiteY73" fmla="*/ 505889 h 926752"/>
                <a:gd name="connsiteX74" fmla="*/ 174499 w 871150"/>
                <a:gd name="connsiteY74" fmla="*/ 463388 h 926752"/>
                <a:gd name="connsiteX75" fmla="*/ 217000 w 871150"/>
                <a:gd name="connsiteY75" fmla="*/ 420887 h 926752"/>
                <a:gd name="connsiteX76" fmla="*/ 647496 w 871150"/>
                <a:gd name="connsiteY76" fmla="*/ 806635 h 926752"/>
                <a:gd name="connsiteX77" fmla="*/ 606238 w 871150"/>
                <a:gd name="connsiteY77" fmla="*/ 765378 h 926752"/>
                <a:gd name="connsiteX78" fmla="*/ 580028 w 871150"/>
                <a:gd name="connsiteY78" fmla="*/ 791588 h 926752"/>
                <a:gd name="connsiteX79" fmla="*/ 649981 w 871150"/>
                <a:gd name="connsiteY79" fmla="*/ 861541 h 926752"/>
                <a:gd name="connsiteX80" fmla="*/ 755628 w 871150"/>
                <a:gd name="connsiteY80" fmla="*/ 734739 h 926752"/>
                <a:gd name="connsiteX81" fmla="*/ 727174 w 871150"/>
                <a:gd name="connsiteY81" fmla="*/ 710997 h 926752"/>
                <a:gd name="connsiteX82" fmla="*/ 624809 w 871150"/>
                <a:gd name="connsiteY82" fmla="*/ 217017 h 926752"/>
                <a:gd name="connsiteX83" fmla="*/ 667310 w 871150"/>
                <a:gd name="connsiteY83" fmla="*/ 174516 h 926752"/>
                <a:gd name="connsiteX84" fmla="*/ 709811 w 871150"/>
                <a:gd name="connsiteY84" fmla="*/ 217017 h 926752"/>
                <a:gd name="connsiteX85" fmla="*/ 736021 w 871150"/>
                <a:gd name="connsiteY85" fmla="*/ 190807 h 926752"/>
                <a:gd name="connsiteX86" fmla="*/ 693520 w 871150"/>
                <a:gd name="connsiteY86" fmla="*/ 148306 h 926752"/>
                <a:gd name="connsiteX87" fmla="*/ 736021 w 871150"/>
                <a:gd name="connsiteY87" fmla="*/ 105805 h 926752"/>
                <a:gd name="connsiteX88" fmla="*/ 709811 w 871150"/>
                <a:gd name="connsiteY88" fmla="*/ 79595 h 926752"/>
                <a:gd name="connsiteX89" fmla="*/ 667310 w 871150"/>
                <a:gd name="connsiteY89" fmla="*/ 122096 h 926752"/>
                <a:gd name="connsiteX90" fmla="*/ 624809 w 871150"/>
                <a:gd name="connsiteY90" fmla="*/ 79595 h 926752"/>
                <a:gd name="connsiteX91" fmla="*/ 598599 w 871150"/>
                <a:gd name="connsiteY91" fmla="*/ 105805 h 926752"/>
                <a:gd name="connsiteX92" fmla="*/ 641100 w 871150"/>
                <a:gd name="connsiteY92" fmla="*/ 148306 h 926752"/>
                <a:gd name="connsiteX93" fmla="*/ 598599 w 871150"/>
                <a:gd name="connsiteY93" fmla="*/ 190807 h 926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871150" h="926752">
                  <a:moveTo>
                    <a:pt x="593123" y="399667"/>
                  </a:moveTo>
                  <a:cubicBezTo>
                    <a:pt x="593123" y="349088"/>
                    <a:pt x="555866" y="315088"/>
                    <a:pt x="500447" y="315088"/>
                  </a:cubicBezTo>
                  <a:cubicBezTo>
                    <a:pt x="458465" y="315088"/>
                    <a:pt x="413551" y="343223"/>
                    <a:pt x="407844" y="406099"/>
                  </a:cubicBezTo>
                  <a:lnTo>
                    <a:pt x="444763" y="409435"/>
                  </a:lnTo>
                  <a:cubicBezTo>
                    <a:pt x="449729" y="354922"/>
                    <a:pt x="492012" y="352165"/>
                    <a:pt x="500441" y="352165"/>
                  </a:cubicBezTo>
                  <a:cubicBezTo>
                    <a:pt x="513473" y="352165"/>
                    <a:pt x="556046" y="355592"/>
                    <a:pt x="556046" y="399673"/>
                  </a:cubicBezTo>
                  <a:cubicBezTo>
                    <a:pt x="556046" y="422915"/>
                    <a:pt x="543629" y="434221"/>
                    <a:pt x="523386" y="450736"/>
                  </a:cubicBezTo>
                  <a:cubicBezTo>
                    <a:pt x="504905" y="465808"/>
                    <a:pt x="481906" y="484560"/>
                    <a:pt x="481906" y="518999"/>
                  </a:cubicBezTo>
                  <a:lnTo>
                    <a:pt x="481906" y="537535"/>
                  </a:lnTo>
                  <a:lnTo>
                    <a:pt x="518976" y="537535"/>
                  </a:lnTo>
                  <a:lnTo>
                    <a:pt x="518976" y="518999"/>
                  </a:lnTo>
                  <a:cubicBezTo>
                    <a:pt x="518976" y="502968"/>
                    <a:pt x="529041" y="493960"/>
                    <a:pt x="546814" y="479461"/>
                  </a:cubicBezTo>
                  <a:cubicBezTo>
                    <a:pt x="567449" y="462632"/>
                    <a:pt x="593121" y="441691"/>
                    <a:pt x="593121" y="399667"/>
                  </a:cubicBezTo>
                  <a:close/>
                  <a:moveTo>
                    <a:pt x="481912" y="611663"/>
                  </a:moveTo>
                  <a:lnTo>
                    <a:pt x="518982" y="611663"/>
                  </a:lnTo>
                  <a:lnTo>
                    <a:pt x="518982" y="574592"/>
                  </a:lnTo>
                  <a:lnTo>
                    <a:pt x="481912" y="574592"/>
                  </a:lnTo>
                  <a:close/>
                  <a:moveTo>
                    <a:pt x="871150" y="463382"/>
                  </a:moveTo>
                  <a:cubicBezTo>
                    <a:pt x="871150" y="375877"/>
                    <a:pt x="840198" y="295793"/>
                    <a:pt x="789280" y="232341"/>
                  </a:cubicBezTo>
                  <a:cubicBezTo>
                    <a:pt x="805812" y="208431"/>
                    <a:pt x="815545" y="179480"/>
                    <a:pt x="815545" y="148281"/>
                  </a:cubicBezTo>
                  <a:cubicBezTo>
                    <a:pt x="815545" y="66519"/>
                    <a:pt x="749025" y="0"/>
                    <a:pt x="667264" y="0"/>
                  </a:cubicBezTo>
                  <a:cubicBezTo>
                    <a:pt x="604616" y="0"/>
                    <a:pt x="551027" y="39109"/>
                    <a:pt x="529361" y="94160"/>
                  </a:cubicBezTo>
                  <a:cubicBezTo>
                    <a:pt x="519815" y="93309"/>
                    <a:pt x="510234" y="92676"/>
                    <a:pt x="500447" y="92676"/>
                  </a:cubicBezTo>
                  <a:cubicBezTo>
                    <a:pt x="348570" y="92676"/>
                    <a:pt x="218157" y="184681"/>
                    <a:pt x="160976" y="315746"/>
                  </a:cubicBezTo>
                  <a:cubicBezTo>
                    <a:pt x="156789" y="315378"/>
                    <a:pt x="152560" y="315094"/>
                    <a:pt x="148281" y="315094"/>
                  </a:cubicBezTo>
                  <a:cubicBezTo>
                    <a:pt x="66519" y="315094"/>
                    <a:pt x="0" y="381614"/>
                    <a:pt x="0" y="463375"/>
                  </a:cubicBezTo>
                  <a:cubicBezTo>
                    <a:pt x="0" y="545137"/>
                    <a:pt x="66519" y="611657"/>
                    <a:pt x="148281" y="611657"/>
                  </a:cubicBezTo>
                  <a:cubicBezTo>
                    <a:pt x="152620" y="611657"/>
                    <a:pt x="156897" y="611362"/>
                    <a:pt x="161145" y="611005"/>
                  </a:cubicBezTo>
                  <a:cubicBezTo>
                    <a:pt x="218342" y="742011"/>
                    <a:pt x="348612" y="834075"/>
                    <a:pt x="500446" y="834075"/>
                  </a:cubicBezTo>
                  <a:cubicBezTo>
                    <a:pt x="510214" y="834075"/>
                    <a:pt x="519813" y="833467"/>
                    <a:pt x="529376" y="832628"/>
                  </a:cubicBezTo>
                  <a:cubicBezTo>
                    <a:pt x="551061" y="887660"/>
                    <a:pt x="604644" y="926752"/>
                    <a:pt x="667262" y="926752"/>
                  </a:cubicBezTo>
                  <a:cubicBezTo>
                    <a:pt x="749024" y="926752"/>
                    <a:pt x="815543" y="860233"/>
                    <a:pt x="815543" y="778471"/>
                  </a:cubicBezTo>
                  <a:cubicBezTo>
                    <a:pt x="815543" y="747295"/>
                    <a:pt x="805829" y="718383"/>
                    <a:pt x="789316" y="694472"/>
                  </a:cubicBezTo>
                  <a:cubicBezTo>
                    <a:pt x="840269" y="631023"/>
                    <a:pt x="871149" y="550878"/>
                    <a:pt x="871149" y="463369"/>
                  </a:cubicBezTo>
                  <a:close/>
                  <a:moveTo>
                    <a:pt x="667264" y="37073"/>
                  </a:moveTo>
                  <a:cubicBezTo>
                    <a:pt x="728595" y="37073"/>
                    <a:pt x="778474" y="86953"/>
                    <a:pt x="778474" y="148284"/>
                  </a:cubicBezTo>
                  <a:cubicBezTo>
                    <a:pt x="778474" y="209615"/>
                    <a:pt x="728595" y="259495"/>
                    <a:pt x="667264" y="259495"/>
                  </a:cubicBezTo>
                  <a:cubicBezTo>
                    <a:pt x="605932" y="259495"/>
                    <a:pt x="556053" y="209615"/>
                    <a:pt x="556053" y="148284"/>
                  </a:cubicBezTo>
                  <a:cubicBezTo>
                    <a:pt x="556053" y="86953"/>
                    <a:pt x="605932" y="37073"/>
                    <a:pt x="667264" y="37073"/>
                  </a:cubicBezTo>
                  <a:close/>
                  <a:moveTo>
                    <a:pt x="148280" y="574592"/>
                  </a:moveTo>
                  <a:cubicBezTo>
                    <a:pt x="86948" y="574592"/>
                    <a:pt x="37069" y="524713"/>
                    <a:pt x="37069" y="463382"/>
                  </a:cubicBezTo>
                  <a:cubicBezTo>
                    <a:pt x="37069" y="402050"/>
                    <a:pt x="86948" y="352171"/>
                    <a:pt x="148280" y="352171"/>
                  </a:cubicBezTo>
                  <a:cubicBezTo>
                    <a:pt x="209611" y="352171"/>
                    <a:pt x="259490" y="402050"/>
                    <a:pt x="259490" y="463382"/>
                  </a:cubicBezTo>
                  <a:cubicBezTo>
                    <a:pt x="259490" y="524713"/>
                    <a:pt x="209611" y="574592"/>
                    <a:pt x="148280" y="574592"/>
                  </a:cubicBezTo>
                  <a:close/>
                  <a:moveTo>
                    <a:pt x="520156" y="796288"/>
                  </a:moveTo>
                  <a:cubicBezTo>
                    <a:pt x="513616" y="796716"/>
                    <a:pt x="507069" y="797013"/>
                    <a:pt x="500450" y="797013"/>
                  </a:cubicBezTo>
                  <a:cubicBezTo>
                    <a:pt x="366349" y="797013"/>
                    <a:pt x="250875" y="717291"/>
                    <a:pt x="197941" y="602934"/>
                  </a:cubicBezTo>
                  <a:cubicBezTo>
                    <a:pt x="255326" y="582450"/>
                    <a:pt x="296567" y="527702"/>
                    <a:pt x="296567" y="463383"/>
                  </a:cubicBezTo>
                  <a:cubicBezTo>
                    <a:pt x="296567" y="399065"/>
                    <a:pt x="255309" y="344310"/>
                    <a:pt x="197941" y="323832"/>
                  </a:cubicBezTo>
                  <a:cubicBezTo>
                    <a:pt x="250879" y="209472"/>
                    <a:pt x="366364" y="129754"/>
                    <a:pt x="500450" y="129754"/>
                  </a:cubicBezTo>
                  <a:cubicBezTo>
                    <a:pt x="507087" y="129754"/>
                    <a:pt x="513592" y="130290"/>
                    <a:pt x="520132" y="130682"/>
                  </a:cubicBezTo>
                  <a:cubicBezTo>
                    <a:pt x="519444" y="136463"/>
                    <a:pt x="518985" y="142322"/>
                    <a:pt x="518985" y="148287"/>
                  </a:cubicBezTo>
                  <a:cubicBezTo>
                    <a:pt x="518985" y="230049"/>
                    <a:pt x="585505" y="296568"/>
                    <a:pt x="667267" y="296568"/>
                  </a:cubicBezTo>
                  <a:cubicBezTo>
                    <a:pt x="704337" y="296568"/>
                    <a:pt x="738179" y="282800"/>
                    <a:pt x="764208" y="260223"/>
                  </a:cubicBezTo>
                  <a:cubicBezTo>
                    <a:pt x="807783" y="316552"/>
                    <a:pt x="834083" y="386819"/>
                    <a:pt x="834083" y="463383"/>
                  </a:cubicBezTo>
                  <a:cubicBezTo>
                    <a:pt x="834083" y="539932"/>
                    <a:pt x="807765" y="610215"/>
                    <a:pt x="764208" y="666544"/>
                  </a:cubicBezTo>
                  <a:cubicBezTo>
                    <a:pt x="738185" y="643948"/>
                    <a:pt x="704337" y="630198"/>
                    <a:pt x="667267" y="630198"/>
                  </a:cubicBezTo>
                  <a:cubicBezTo>
                    <a:pt x="585505" y="630198"/>
                    <a:pt x="518985" y="696717"/>
                    <a:pt x="518985" y="778479"/>
                  </a:cubicBezTo>
                  <a:cubicBezTo>
                    <a:pt x="518985" y="784520"/>
                    <a:pt x="519450" y="790433"/>
                    <a:pt x="520156" y="796290"/>
                  </a:cubicBezTo>
                  <a:close/>
                  <a:moveTo>
                    <a:pt x="667267" y="889688"/>
                  </a:moveTo>
                  <a:cubicBezTo>
                    <a:pt x="605935" y="889688"/>
                    <a:pt x="556056" y="839809"/>
                    <a:pt x="556056" y="778477"/>
                  </a:cubicBezTo>
                  <a:cubicBezTo>
                    <a:pt x="556056" y="717146"/>
                    <a:pt x="605935" y="667267"/>
                    <a:pt x="667267" y="667267"/>
                  </a:cubicBezTo>
                  <a:cubicBezTo>
                    <a:pt x="728598" y="667267"/>
                    <a:pt x="778477" y="717146"/>
                    <a:pt x="778477" y="778477"/>
                  </a:cubicBezTo>
                  <a:cubicBezTo>
                    <a:pt x="778477" y="839809"/>
                    <a:pt x="728598" y="889688"/>
                    <a:pt x="667267" y="889688"/>
                  </a:cubicBezTo>
                  <a:close/>
                  <a:moveTo>
                    <a:pt x="190790" y="394676"/>
                  </a:moveTo>
                  <a:lnTo>
                    <a:pt x="148289" y="437178"/>
                  </a:lnTo>
                  <a:lnTo>
                    <a:pt x="105788" y="394676"/>
                  </a:lnTo>
                  <a:lnTo>
                    <a:pt x="79578" y="420887"/>
                  </a:lnTo>
                  <a:lnTo>
                    <a:pt x="122079" y="463388"/>
                  </a:lnTo>
                  <a:lnTo>
                    <a:pt x="79578" y="505889"/>
                  </a:lnTo>
                  <a:lnTo>
                    <a:pt x="105788" y="532099"/>
                  </a:lnTo>
                  <a:lnTo>
                    <a:pt x="148289" y="489598"/>
                  </a:lnTo>
                  <a:lnTo>
                    <a:pt x="190790" y="532099"/>
                  </a:lnTo>
                  <a:lnTo>
                    <a:pt x="217000" y="505889"/>
                  </a:lnTo>
                  <a:lnTo>
                    <a:pt x="174499" y="463388"/>
                  </a:lnTo>
                  <a:lnTo>
                    <a:pt x="217000" y="420887"/>
                  </a:lnTo>
                  <a:close/>
                  <a:moveTo>
                    <a:pt x="647496" y="806635"/>
                  </a:moveTo>
                  <a:lnTo>
                    <a:pt x="606238" y="765378"/>
                  </a:lnTo>
                  <a:lnTo>
                    <a:pt x="580028" y="791588"/>
                  </a:lnTo>
                  <a:lnTo>
                    <a:pt x="649981" y="861541"/>
                  </a:lnTo>
                  <a:lnTo>
                    <a:pt x="755628" y="734739"/>
                  </a:lnTo>
                  <a:lnTo>
                    <a:pt x="727174" y="710997"/>
                  </a:lnTo>
                  <a:close/>
                  <a:moveTo>
                    <a:pt x="624809" y="217017"/>
                  </a:moveTo>
                  <a:lnTo>
                    <a:pt x="667310" y="174516"/>
                  </a:lnTo>
                  <a:lnTo>
                    <a:pt x="709811" y="217017"/>
                  </a:lnTo>
                  <a:lnTo>
                    <a:pt x="736021" y="190807"/>
                  </a:lnTo>
                  <a:lnTo>
                    <a:pt x="693520" y="148306"/>
                  </a:lnTo>
                  <a:lnTo>
                    <a:pt x="736021" y="105805"/>
                  </a:lnTo>
                  <a:lnTo>
                    <a:pt x="709811" y="79595"/>
                  </a:lnTo>
                  <a:lnTo>
                    <a:pt x="667310" y="122096"/>
                  </a:lnTo>
                  <a:lnTo>
                    <a:pt x="624809" y="79595"/>
                  </a:lnTo>
                  <a:lnTo>
                    <a:pt x="598599" y="105805"/>
                  </a:lnTo>
                  <a:lnTo>
                    <a:pt x="641100" y="148306"/>
                  </a:lnTo>
                  <a:lnTo>
                    <a:pt x="598599" y="190807"/>
                  </a:lnTo>
                  <a:close/>
                </a:path>
              </a:pathLst>
            </a:custGeom>
            <a:solidFill>
              <a:schemeClr val="bg1"/>
            </a:solidFill>
            <a:ln w="15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35852DE-AA95-C545-AC4A-B15B8A3C9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Assessment Answer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5F4C7F-0306-A447-A514-2F6B3B111FC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Multiple choice question 1?</a:t>
            </a:r>
          </a:p>
          <a:p>
            <a:pPr marL="457200" indent="-457200">
              <a:buClr>
                <a:schemeClr val="tx1"/>
              </a:buClr>
              <a:buFont typeface="+mj-lt"/>
              <a:buAutoNum type="alphaUcPeriod"/>
            </a:pPr>
            <a:r>
              <a:rPr lang="en-US" sz="2800" dirty="0"/>
              <a:t>Option 1</a:t>
            </a:r>
          </a:p>
          <a:p>
            <a:pPr marL="457200" indent="-457200">
              <a:buClr>
                <a:schemeClr val="tx1"/>
              </a:buClr>
              <a:buFont typeface="+mj-lt"/>
              <a:buAutoNum type="alphaUcPeriod"/>
            </a:pPr>
            <a:r>
              <a:rPr lang="en-US" sz="2800" dirty="0"/>
              <a:t>Option 2</a:t>
            </a:r>
          </a:p>
          <a:p>
            <a:pPr marL="457200" indent="-457200">
              <a:buClr>
                <a:schemeClr val="accent4"/>
              </a:buClr>
              <a:buFont typeface="+mj-lt"/>
              <a:buAutoNum type="alphaUcPeriod"/>
            </a:pPr>
            <a:r>
              <a:rPr lang="en-US" sz="2800" b="1" dirty="0">
                <a:solidFill>
                  <a:schemeClr val="accent4"/>
                </a:solidFill>
              </a:rPr>
              <a:t>Option 3</a:t>
            </a:r>
          </a:p>
          <a:p>
            <a:pPr marL="457200" indent="-457200">
              <a:buClr>
                <a:schemeClr val="tx1"/>
              </a:buClr>
              <a:buFont typeface="+mj-lt"/>
              <a:buAutoNum type="alphaUcPeriod"/>
            </a:pPr>
            <a:r>
              <a:rPr lang="en-US" sz="2800" dirty="0"/>
              <a:t>Option 4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64FC1B7-474E-9AC2-1585-03B546AAC1BE}"/>
              </a:ext>
            </a:extLst>
          </p:cNvPr>
          <p:cNvSpPr txBox="1">
            <a:spLocks noChangeArrowheads="1"/>
          </p:cNvSpPr>
          <p:nvPr/>
        </p:nvSpPr>
        <p:spPr>
          <a:xfrm>
            <a:off x="7722704" y="0"/>
            <a:ext cx="4469295" cy="1620077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400" b="1" dirty="0">
                <a:solidFill>
                  <a:srgbClr val="FF0000"/>
                </a:solidFill>
                <a:cs typeface="Times New Roman" pitchFamily="18" charset="0"/>
              </a:rPr>
              <a:t>Learning Assessment Answer Slide(s) - Required</a:t>
            </a: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400" dirty="0">
                <a:cs typeface="Times New Roman" pitchFamily="18" charset="0"/>
              </a:rPr>
              <a:t>Highlight correct answer in bold/pink. Change letter to pink in the bullets/numbering dropdown.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54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FD050-AD28-9949-9B3A-490A79D28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List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0AAF4CE-4E8E-3523-D41D-85241CB8E855}"/>
              </a:ext>
            </a:extLst>
          </p:cNvPr>
          <p:cNvSpPr txBox="1">
            <a:spLocks noChangeArrowheads="1"/>
          </p:cNvSpPr>
          <p:nvPr/>
        </p:nvSpPr>
        <p:spPr>
          <a:xfrm>
            <a:off x="4452730" y="-1"/>
            <a:ext cx="7734777" cy="1391479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400" b="1" dirty="0">
                <a:solidFill>
                  <a:srgbClr val="FF0000"/>
                </a:solidFill>
                <a:cs typeface="Times New Roman" pitchFamily="18" charset="0"/>
              </a:rPr>
              <a:t>References Slide(s) – Required</a:t>
            </a: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400" dirty="0">
                <a:cs typeface="Times New Roman" pitchFamily="18" charset="0"/>
              </a:rPr>
              <a:t>List references used in your presentation on this slide and include at the end of your presentation. </a:t>
            </a:r>
          </a:p>
          <a:p>
            <a:pPr marL="7938">
              <a:spcAft>
                <a:spcPts val="600"/>
              </a:spcAft>
            </a:pPr>
            <a:r>
              <a:rPr lang="en-US" sz="1400" dirty="0">
                <a:cs typeface="Times New Roman" pitchFamily="18" charset="0"/>
              </a:rPr>
              <a:t>Follow the AMA style, abbreviating names of journals according to Index </a:t>
            </a:r>
            <a:r>
              <a:rPr lang="en-US" sz="1400" dirty="0" err="1">
                <a:cs typeface="Times New Roman" pitchFamily="18" charset="0"/>
              </a:rPr>
              <a:t>Medicus</a:t>
            </a:r>
            <a:r>
              <a:rPr lang="en-US" sz="1400" dirty="0">
                <a:cs typeface="Times New Roman" pitchFamily="18" charset="0"/>
              </a:rPr>
              <a:t>.</a:t>
            </a:r>
            <a:br>
              <a:rPr lang="en-US" sz="1400" dirty="0">
                <a:cs typeface="Times New Roman" pitchFamily="18" charset="0"/>
              </a:rPr>
            </a:br>
            <a:r>
              <a:rPr lang="en-US" sz="1400" dirty="0">
                <a:cs typeface="Times New Roman" pitchFamily="18" charset="0"/>
              </a:rPr>
              <a:t>For 1-6 authors, list each author. For 7 or more authors, list the first 6 authors, followed by et al.</a:t>
            </a:r>
            <a:endParaRPr lang="en-US" sz="1400" dirty="0">
              <a:solidFill>
                <a:srgbClr val="C00000"/>
              </a:solidFill>
            </a:endParaRP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458DA75-05D3-CC0A-AC8D-B2649D5CC475}"/>
              </a:ext>
            </a:extLst>
          </p:cNvPr>
          <p:cNvSpPr txBox="1">
            <a:spLocks/>
          </p:cNvSpPr>
          <p:nvPr/>
        </p:nvSpPr>
        <p:spPr>
          <a:xfrm>
            <a:off x="733424" y="1525106"/>
            <a:ext cx="11077575" cy="39818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altLang="en-US" sz="2000" dirty="0" err="1"/>
              <a:t>AuthorLastname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FirstInitialMiddleInitial</a:t>
            </a:r>
            <a:r>
              <a:rPr lang="en-US" altLang="en-US" sz="2000" dirty="0"/>
              <a:t>. Title in sentence case. Abbreviated Journal Title in Title Case. Year Month Day; volume(Issue#): PP-PP.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000" dirty="0"/>
              <a:t>Kelly DG.  The clinician’s Responsibility for the Consumer’s Financial Well-Being.  </a:t>
            </a:r>
            <a:r>
              <a:rPr lang="en-US" altLang="en-US" sz="2000" i="1" dirty="0" err="1"/>
              <a:t>Nutr</a:t>
            </a:r>
            <a:r>
              <a:rPr lang="en-US" altLang="en-US" sz="2000" i="1" dirty="0"/>
              <a:t> Clin </a:t>
            </a:r>
            <a:r>
              <a:rPr lang="en-US" altLang="en-US" sz="2000" i="1" dirty="0" err="1"/>
              <a:t>Pract</a:t>
            </a:r>
            <a:r>
              <a:rPr lang="en-US" altLang="en-US" sz="2000" i="1" dirty="0"/>
              <a:t>.</a:t>
            </a:r>
            <a:r>
              <a:rPr lang="en-US" altLang="en-US" sz="2000" dirty="0"/>
              <a:t>  2006: 21(6) 539-541.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/>
              <a:t>Majka</a:t>
            </a:r>
            <a:r>
              <a:rPr lang="en-US" sz="2000" dirty="0"/>
              <a:t> A, Wang Z, Schmitz K.  Care Coordination to Enhance Management of Long-Term Enteral Tube Feeding: A Systematic Review and Meta-Analysis. </a:t>
            </a:r>
            <a:r>
              <a:rPr lang="en-US" sz="2000" i="1" dirty="0"/>
              <a:t>JPEN J </a:t>
            </a:r>
            <a:r>
              <a:rPr lang="en-US" sz="2000" i="1" dirty="0" err="1"/>
              <a:t>Parenter</a:t>
            </a:r>
            <a:r>
              <a:rPr lang="en-US" sz="2000" i="1" dirty="0"/>
              <a:t> Enteral </a:t>
            </a:r>
            <a:r>
              <a:rPr lang="en-US" sz="2000" i="1" dirty="0" err="1"/>
              <a:t>Nutr</a:t>
            </a:r>
            <a:r>
              <a:rPr lang="en-US" sz="2000" i="1" dirty="0"/>
              <a:t> </a:t>
            </a:r>
            <a:r>
              <a:rPr lang="en-US" sz="2000" dirty="0"/>
              <a:t>2014;38 40-52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Matarese LE, Costa G, Bond G, et al. Therapeutic efficacy of intestinal and </a:t>
            </a:r>
            <a:r>
              <a:rPr lang="en-US" sz="2000" dirty="0" err="1"/>
              <a:t>multivisceral</a:t>
            </a:r>
            <a:r>
              <a:rPr lang="en-US" sz="2000" dirty="0"/>
              <a:t> transplantation: survival and nutrition outcome. </a:t>
            </a:r>
            <a:r>
              <a:rPr lang="en-US" sz="2000" i="1" dirty="0" err="1"/>
              <a:t>Nutr</a:t>
            </a:r>
            <a:r>
              <a:rPr lang="en-US" sz="2000" i="1" dirty="0"/>
              <a:t> Clin </a:t>
            </a:r>
            <a:r>
              <a:rPr lang="en-US" sz="2000" i="1" dirty="0" err="1"/>
              <a:t>Pract</a:t>
            </a:r>
            <a:r>
              <a:rPr lang="en-US" sz="2000" dirty="0"/>
              <a:t>. 2007;22 474-481.                     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i="1" dirty="0"/>
              <a:t>The ASPEN Adult Nutrition Support Core Curriculum,</a:t>
            </a:r>
            <a:r>
              <a:rPr lang="en-US" sz="2000" dirty="0"/>
              <a:t> 3rd ed., Silver Spring MD ASPEN, 2017.</a:t>
            </a:r>
          </a:p>
          <a:p>
            <a:pPr marL="457200" indent="-457200">
              <a:buFont typeface="+mj-lt"/>
              <a:buAutoNum type="arabicPeriod"/>
            </a:pPr>
            <a:endParaRPr lang="en-US" altLang="en-US" sz="2400" dirty="0">
              <a:solidFill>
                <a:srgbClr val="0100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17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D81F2-BDC6-E66A-81BE-A85627B84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3472" y="1582822"/>
            <a:ext cx="8581173" cy="1513180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A9BB301-DC05-6CE8-094D-E3441F3DE7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F27C2FB-4528-6CD5-63E1-FF5D50E0C509}"/>
              </a:ext>
            </a:extLst>
          </p:cNvPr>
          <p:cNvSpPr txBox="1">
            <a:spLocks/>
          </p:cNvSpPr>
          <p:nvPr/>
        </p:nvSpPr>
        <p:spPr>
          <a:xfrm>
            <a:off x="4850193" y="3337559"/>
            <a:ext cx="6086063" cy="17011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Name, Credentials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Professional Title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Department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Organization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City, state</a:t>
            </a:r>
          </a:p>
          <a:p>
            <a:pPr algn="l" fontAlgn="auto">
              <a:lnSpc>
                <a:spcPct val="110000"/>
              </a:lnSpc>
              <a:spcAft>
                <a:spcPts val="0"/>
              </a:spcAft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C3F88FE-68D3-A166-AB35-6BBD5671FFDD}"/>
              </a:ext>
            </a:extLst>
          </p:cNvPr>
          <p:cNvSpPr txBox="1">
            <a:spLocks noChangeArrowheads="1"/>
          </p:cNvSpPr>
          <p:nvPr/>
        </p:nvSpPr>
        <p:spPr>
          <a:xfrm>
            <a:off x="3619500" y="193"/>
            <a:ext cx="8574241" cy="1649703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Presentation Title Slide – With Photo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To insert photo within picture box, 1) click on the box, 2) select the appropriate photo from your computer, 3) click on Insert.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If photo is cropped and does not fit within picture box, do the following: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After inserting photo, you should see the </a:t>
            </a:r>
            <a:r>
              <a:rPr lang="en-US" sz="1200" b="1" dirty="0">
                <a:latin typeface="+mj-lt"/>
                <a:cs typeface="Arial" panose="020B0604020202020204" pitchFamily="34" charset="0"/>
              </a:rPr>
              <a:t>Picture Format</a:t>
            </a:r>
            <a:r>
              <a:rPr lang="en-US" sz="1200" dirty="0">
                <a:latin typeface="+mj-lt"/>
                <a:cs typeface="Arial" panose="020B0604020202020204" pitchFamily="34" charset="0"/>
              </a:rPr>
              <a:t> menu on the top right screen. Underneath this menu, select the </a:t>
            </a:r>
            <a:r>
              <a:rPr lang="en-US" sz="1200" b="1" dirty="0">
                <a:latin typeface="+mj-lt"/>
                <a:cs typeface="Arial" panose="020B0604020202020204" pitchFamily="34" charset="0"/>
              </a:rPr>
              <a:t>downward facing arrow under Crop</a:t>
            </a:r>
            <a:r>
              <a:rPr lang="en-US" sz="1200" dirty="0">
                <a:latin typeface="+mj-lt"/>
                <a:cs typeface="Arial" panose="020B0604020202020204" pitchFamily="34" charset="0"/>
              </a:rPr>
              <a:t> on the far-right side of screen.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Scroll down to bottom of menu and click on </a:t>
            </a:r>
            <a:r>
              <a:rPr lang="en-US" sz="1200" b="1" dirty="0">
                <a:latin typeface="+mj-lt"/>
                <a:cs typeface="Arial" panose="020B0604020202020204" pitchFamily="34" charset="0"/>
              </a:rPr>
              <a:t>Fill, then use your mouse to move the photo </a:t>
            </a:r>
            <a:r>
              <a:rPr lang="en-US" sz="1200" dirty="0">
                <a:latin typeface="+mj-lt"/>
                <a:cs typeface="Arial" panose="020B0604020202020204" pitchFamily="34" charset="0"/>
              </a:rPr>
              <a:t>so that it fits within the box.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261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570D2-8192-8669-DA36-FE6CCEEF8D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D01F002-0557-4C90-60DE-F59B150CE6EE}"/>
              </a:ext>
            </a:extLst>
          </p:cNvPr>
          <p:cNvSpPr txBox="1">
            <a:spLocks/>
          </p:cNvSpPr>
          <p:nvPr/>
        </p:nvSpPr>
        <p:spPr>
          <a:xfrm>
            <a:off x="2702169" y="3790494"/>
            <a:ext cx="6787662" cy="143873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230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Name, Credentials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Professional Title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Department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Organization, City, State</a:t>
            </a:r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lnSpc>
                <a:spcPct val="110000"/>
              </a:lnSpc>
              <a:spcAft>
                <a:spcPts val="0"/>
              </a:spcAft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928BE4-188C-C442-E126-8C558D9D6B49}"/>
              </a:ext>
            </a:extLst>
          </p:cNvPr>
          <p:cNvSpPr txBox="1">
            <a:spLocks noChangeArrowheads="1"/>
          </p:cNvSpPr>
          <p:nvPr/>
        </p:nvSpPr>
        <p:spPr>
          <a:xfrm>
            <a:off x="7977679" y="-9332"/>
            <a:ext cx="4216061" cy="774441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Presentation Title Slide – No Photo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If you are not including your photo, use this slide for your presentation title page.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063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8C06B-0B08-F048-5923-55CCA1A6DF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Section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D6FEA7-6660-24FE-4A9F-23801F3B0E58}"/>
              </a:ext>
            </a:extLst>
          </p:cNvPr>
          <p:cNvSpPr txBox="1">
            <a:spLocks noChangeArrowheads="1"/>
          </p:cNvSpPr>
          <p:nvPr/>
        </p:nvSpPr>
        <p:spPr>
          <a:xfrm>
            <a:off x="7977679" y="-9332"/>
            <a:ext cx="4216061" cy="774441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Section Divider Slide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latin typeface="+mj-lt"/>
                <a:cs typeface="Arial" panose="020B0604020202020204" pitchFamily="34" charset="0"/>
              </a:rPr>
              <a:t>Use this slide to separate different topics or sections in your presentation.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431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DDF38-8DF9-47EB-B238-8B072E051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74320"/>
            <a:ext cx="11097435" cy="1325563"/>
          </a:xfrm>
        </p:spPr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CBC0D7-7D81-3E2E-B1FE-2F0D6E9B78E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1839" y="1295400"/>
            <a:ext cx="10413682" cy="41275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Examples:</a:t>
            </a:r>
          </a:p>
          <a:p>
            <a:r>
              <a:rPr lang="en-US" dirty="0"/>
              <a:t>No commercial relationships to disclose</a:t>
            </a:r>
          </a:p>
          <a:p>
            <a:r>
              <a:rPr lang="en-US" dirty="0"/>
              <a:t>Name of Company, Affiliation</a:t>
            </a:r>
          </a:p>
          <a:p>
            <a:r>
              <a:rPr lang="en-US" dirty="0"/>
              <a:t>Acme Company, Speaker’s Bureau</a:t>
            </a:r>
          </a:p>
          <a:p>
            <a:r>
              <a:rPr lang="en-US" dirty="0"/>
              <a:t>Delta Company, Researcher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480609-2EA4-FD6D-3A44-C244DBBFEE17}"/>
              </a:ext>
            </a:extLst>
          </p:cNvPr>
          <p:cNvSpPr txBox="1"/>
          <p:nvPr/>
        </p:nvSpPr>
        <p:spPr>
          <a:xfrm>
            <a:off x="6927574" y="0"/>
            <a:ext cx="5264427" cy="16773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7938" lvl="0" indent="-7938" eaLnBrk="0" fontAlgn="base" hangingPunct="0">
              <a:spcAft>
                <a:spcPts val="600"/>
              </a:spcAft>
              <a:defRPr/>
            </a:pPr>
            <a:r>
              <a:rPr lang="en-US" altLang="en-US" sz="1400" b="1" kern="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Disclosures Slide - Required</a:t>
            </a:r>
            <a:r>
              <a:rPr lang="en-US" altLang="en-US" sz="1400" kern="0" dirty="0">
                <a:latin typeface="+mj-lt"/>
                <a:cs typeface="Calibri" panose="020F0502020204030204" pitchFamily="34" charset="0"/>
              </a:rPr>
              <a:t> </a:t>
            </a:r>
          </a:p>
          <a:p>
            <a:pPr marL="7938" lvl="0" indent="-7938" eaLnBrk="0" fontAlgn="base" hangingPunct="0">
              <a:spcAft>
                <a:spcPts val="600"/>
              </a:spcAft>
              <a:defRPr/>
            </a:pPr>
            <a:r>
              <a:rPr lang="en-US" altLang="en-US" sz="1400" kern="0" dirty="0">
                <a:latin typeface="+mj-lt"/>
                <a:cs typeface="Calibri" panose="020F0502020204030204" pitchFamily="34" charset="0"/>
              </a:rPr>
              <a:t>In order to comply with accreditation guidelines, disclose </a:t>
            </a:r>
            <a:r>
              <a:rPr lang="en-US" altLang="en-US" sz="1400" b="1" kern="0" dirty="0">
                <a:latin typeface="+mj-lt"/>
                <a:cs typeface="Calibri" panose="020F0502020204030204" pitchFamily="34" charset="0"/>
              </a:rPr>
              <a:t>ALL</a:t>
            </a:r>
            <a:r>
              <a:rPr lang="en-US" altLang="en-US" sz="1400" kern="0" dirty="0">
                <a:latin typeface="+mj-lt"/>
                <a:cs typeface="Calibri" panose="020F0502020204030204" pitchFamily="34" charset="0"/>
              </a:rPr>
              <a:t> financial relationships with ineligible companies within the past 24 months.</a:t>
            </a:r>
            <a:br>
              <a:rPr lang="en-US" altLang="en-US" sz="1400" kern="0" dirty="0">
                <a:latin typeface="+mj-lt"/>
                <a:cs typeface="Calibri" panose="020F0502020204030204" pitchFamily="34" charset="0"/>
              </a:rPr>
            </a:br>
            <a:br>
              <a:rPr lang="en-US" altLang="en-US" sz="1400" kern="0" dirty="0">
                <a:latin typeface="+mj-lt"/>
                <a:cs typeface="Calibri" panose="020F0502020204030204" pitchFamily="34" charset="0"/>
              </a:rPr>
            </a:br>
            <a:r>
              <a:rPr lang="en-US" altLang="en-US" sz="1400" i="1" kern="0" dirty="0">
                <a:latin typeface="+mj-lt"/>
                <a:cs typeface="Calibri" panose="020F0502020204030204" pitchFamily="34" charset="0"/>
              </a:rPr>
              <a:t>Enter Name of Company and Affiliation</a:t>
            </a:r>
            <a:r>
              <a:rPr lang="en-US" altLang="en-US" sz="1400" kern="0" dirty="0">
                <a:latin typeface="+mj-lt"/>
                <a:cs typeface="Calibri" panose="020F0502020204030204" pitchFamily="34" charset="0"/>
              </a:rPr>
              <a:t>.  If you do not have any disclosures, enter “</a:t>
            </a:r>
            <a:r>
              <a:rPr lang="en-US" altLang="en-US" sz="1400" i="1" kern="0" dirty="0">
                <a:latin typeface="+mj-lt"/>
                <a:cs typeface="Calibri" panose="020F0502020204030204" pitchFamily="34" charset="0"/>
              </a:rPr>
              <a:t>No commercial relationships to disclose.”</a:t>
            </a:r>
            <a:endParaRPr lang="en-US" altLang="en-US" sz="1400" kern="0" dirty="0"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22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20"/>
    </mc:Choice>
    <mc:Fallback xmlns="">
      <p:transition spd="slow" advTm="3052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Upon completion of this educational activity, the learner will be able to:</a:t>
            </a:r>
          </a:p>
          <a:p>
            <a:pPr lvl="0"/>
            <a:r>
              <a:rPr lang="en-US" dirty="0"/>
              <a:t>Objective one</a:t>
            </a:r>
          </a:p>
          <a:p>
            <a:pPr lvl="0"/>
            <a:r>
              <a:rPr lang="en-US" dirty="0"/>
              <a:t>Objective two</a:t>
            </a:r>
          </a:p>
          <a:p>
            <a:pPr lvl="0"/>
            <a:r>
              <a:rPr lang="en-US" dirty="0"/>
              <a:t>Objective three</a:t>
            </a:r>
          </a:p>
          <a:p>
            <a:pPr lvl="0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98BE36-7121-08A8-6D2A-316A1DDC4B10}"/>
              </a:ext>
            </a:extLst>
          </p:cNvPr>
          <p:cNvSpPr txBox="1"/>
          <p:nvPr/>
        </p:nvSpPr>
        <p:spPr>
          <a:xfrm>
            <a:off x="5754757" y="0"/>
            <a:ext cx="6437243" cy="116955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>
                <a:solidFill>
                  <a:srgbClr val="FF0000"/>
                </a:solidFill>
                <a:latin typeface="+mj-lt"/>
              </a:rPr>
              <a:t>Learning Objectives Slide - Required </a:t>
            </a:r>
          </a:p>
          <a:p>
            <a:pPr lvl="0"/>
            <a:endParaRPr lang="en-US" sz="1400" dirty="0">
              <a:solidFill>
                <a:prstClr val="black"/>
              </a:solidFill>
              <a:latin typeface="+mj-lt"/>
            </a:endParaRPr>
          </a:p>
          <a:p>
            <a:pPr lvl="0"/>
            <a:r>
              <a:rPr lang="en-US" sz="1400" dirty="0">
                <a:solidFill>
                  <a:prstClr val="black"/>
                </a:solidFill>
                <a:latin typeface="+mj-lt"/>
              </a:rPr>
              <a:t>Please add at least 3 learning objectives for your presentation. For assistance with writing learning objectives, </a:t>
            </a:r>
            <a:r>
              <a:rPr lang="en-US" sz="1400" dirty="0">
                <a:latin typeface="+mj-lt"/>
                <a:cs typeface="Calibri" panose="020F0502020204030204" pitchFamily="34" charset="0"/>
              </a:rPr>
              <a:t>right click on </a:t>
            </a:r>
            <a:r>
              <a:rPr lang="en-US" sz="1400" dirty="0">
                <a:latin typeface="+mj-lt"/>
                <a:cs typeface="Calibri" panose="020F0502020204030204" pitchFamily="34" charset="0"/>
                <a:hlinkClick r:id="rId3"/>
              </a:rPr>
              <a:t>Faculty Information</a:t>
            </a:r>
            <a:r>
              <a:rPr lang="en-US" sz="1400" dirty="0">
                <a:latin typeface="+mj-lt"/>
                <a:cs typeface="Calibri" panose="020F0502020204030204" pitchFamily="34" charset="0"/>
              </a:rPr>
              <a:t>, s</a:t>
            </a:r>
            <a:r>
              <a:rPr lang="en-US" sz="1400" dirty="0">
                <a:latin typeface="+mj-lt"/>
              </a:rPr>
              <a:t>elect Open Link, and then go to the Developing Learning Objectives section</a:t>
            </a:r>
            <a:r>
              <a:rPr lang="en-US" sz="1400" dirty="0">
                <a:solidFill>
                  <a:prstClr val="black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6850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58DB0-1779-0B43-B0FA-99551FE70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Layouts</a:t>
            </a:r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C147AFA7-2331-DC4F-90E0-4576F0748663}"/>
              </a:ext>
            </a:extLst>
          </p:cNvPr>
          <p:cNvSpPr txBox="1">
            <a:spLocks/>
          </p:cNvSpPr>
          <p:nvPr/>
        </p:nvSpPr>
        <p:spPr>
          <a:xfrm>
            <a:off x="628043" y="1894040"/>
            <a:ext cx="6760309" cy="297002"/>
          </a:xfrm>
          <a:prstGeom prst="rect">
            <a:avLst/>
          </a:prstGeom>
        </p:spPr>
        <p:txBody>
          <a:bodyPr vert="horz" wrap="square" lIns="91438" tIns="45719" rIns="91438" bIns="45719" rtlCol="0" anchor="t" anchorCtr="0">
            <a:spAutoFit/>
          </a:bodyPr>
          <a:lstStyle>
            <a:lvl1pPr algn="l" defTabSz="60957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layouts are labeled and available in the layout panel of the toolbar</a:t>
            </a:r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C5081B6F-12E3-EE4A-B084-F440D09255D3}"/>
              </a:ext>
            </a:extLst>
          </p:cNvPr>
          <p:cNvSpPr txBox="1">
            <a:spLocks/>
          </p:cNvSpPr>
          <p:nvPr/>
        </p:nvSpPr>
        <p:spPr>
          <a:xfrm>
            <a:off x="666688" y="5135975"/>
            <a:ext cx="8303576" cy="911017"/>
          </a:xfrm>
          <a:prstGeom prst="rect">
            <a:avLst/>
          </a:prstGeom>
        </p:spPr>
        <p:txBody>
          <a:bodyPr vert="horz" wrap="square" lIns="91438" tIns="45719" rIns="91438" bIns="45719" rtlCol="0" anchor="t" anchorCtr="0">
            <a:spAutoFit/>
          </a:bodyPr>
          <a:lstStyle>
            <a:lvl1pPr algn="l" defTabSz="60957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Option 1: “New Slide”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the toolbar will add a new slide and assign it the previously selected layout. To update the layout, go to the layout panel and choose another option.</a:t>
            </a:r>
          </a:p>
          <a:p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Option 2: “Copy &amp; Paste” 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any slide in this template and customize as needed.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ED6FFF7-94FD-A04B-98B4-A0C339F7585D}"/>
              </a:ext>
            </a:extLst>
          </p:cNvPr>
          <p:cNvCxnSpPr>
            <a:cxnSpLocks/>
          </p:cNvCxnSpPr>
          <p:nvPr/>
        </p:nvCxnSpPr>
        <p:spPr>
          <a:xfrm>
            <a:off x="628043" y="1776444"/>
            <a:ext cx="10935914" cy="0"/>
          </a:xfrm>
          <a:prstGeom prst="line">
            <a:avLst/>
          </a:prstGeom>
          <a:ln w="28575" cap="sq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817D8A0-CC25-6649-8A1B-45BC6CF015FF}"/>
              </a:ext>
            </a:extLst>
          </p:cNvPr>
          <p:cNvCxnSpPr>
            <a:cxnSpLocks/>
          </p:cNvCxnSpPr>
          <p:nvPr/>
        </p:nvCxnSpPr>
        <p:spPr>
          <a:xfrm>
            <a:off x="628043" y="4954374"/>
            <a:ext cx="10935914" cy="0"/>
          </a:xfrm>
          <a:prstGeom prst="line">
            <a:avLst/>
          </a:prstGeom>
          <a:ln w="28575" cap="sq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itle 6">
            <a:extLst>
              <a:ext uri="{FF2B5EF4-FFF2-40B4-BE49-F238E27FC236}">
                <a16:creationId xmlns:a16="http://schemas.microsoft.com/office/drawing/2014/main" id="{9106A5C0-EB90-9049-BF38-25EF2BBA1BD6}"/>
              </a:ext>
            </a:extLst>
          </p:cNvPr>
          <p:cNvSpPr txBox="1">
            <a:spLocks/>
          </p:cNvSpPr>
          <p:nvPr/>
        </p:nvSpPr>
        <p:spPr>
          <a:xfrm>
            <a:off x="628043" y="1309892"/>
            <a:ext cx="3324836" cy="388566"/>
          </a:xfrm>
          <a:prstGeom prst="rect">
            <a:avLst/>
          </a:prstGeom>
        </p:spPr>
        <p:txBody>
          <a:bodyPr vert="horz" wrap="square" lIns="91438" tIns="45719" rIns="91438" bIns="45719" rtlCol="0" anchor="b" anchorCtr="0">
            <a:spAutoFit/>
          </a:bodyPr>
          <a:lstStyle>
            <a:lvl1pPr algn="l" defTabSz="60957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tx2"/>
                </a:solidFill>
                <a:cs typeface="Arial" panose="020B0604020202020204" pitchFamily="34" charset="0"/>
              </a:rPr>
              <a:t>How to access layouts</a:t>
            </a:r>
          </a:p>
        </p:txBody>
      </p:sp>
      <p:sp>
        <p:nvSpPr>
          <p:cNvPr id="30" name="Title 6">
            <a:extLst>
              <a:ext uri="{FF2B5EF4-FFF2-40B4-BE49-F238E27FC236}">
                <a16:creationId xmlns:a16="http://schemas.microsoft.com/office/drawing/2014/main" id="{CE7AA912-1056-F14B-801A-5DE991A99D72}"/>
              </a:ext>
            </a:extLst>
          </p:cNvPr>
          <p:cNvSpPr txBox="1">
            <a:spLocks/>
          </p:cNvSpPr>
          <p:nvPr/>
        </p:nvSpPr>
        <p:spPr>
          <a:xfrm>
            <a:off x="628043" y="4491666"/>
            <a:ext cx="5686563" cy="384719"/>
          </a:xfrm>
          <a:prstGeom prst="rect">
            <a:avLst/>
          </a:prstGeom>
        </p:spPr>
        <p:txBody>
          <a:bodyPr vert="horz" wrap="square" lIns="91438" tIns="45719" rIns="91438" bIns="45719" rtlCol="0" anchor="b" anchorCtr="0">
            <a:spAutoFit/>
          </a:bodyPr>
          <a:lstStyle>
            <a:lvl1pPr algn="l" defTabSz="60957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tx2"/>
                </a:solidFill>
                <a:cs typeface="Arial" panose="020B0604020202020204" pitchFamily="34" charset="0"/>
              </a:rPr>
              <a:t>How to use layouts to format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18BDF46-4E03-854C-BB9A-C5D42FDAF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688" y="2303997"/>
            <a:ext cx="3203976" cy="1142677"/>
          </a:xfrm>
          <a:prstGeom prst="rect">
            <a:avLst/>
          </a:prstGeom>
        </p:spPr>
      </p:pic>
      <p:sp>
        <p:nvSpPr>
          <p:cNvPr id="32" name="Up Arrow 31">
            <a:extLst>
              <a:ext uri="{FF2B5EF4-FFF2-40B4-BE49-F238E27FC236}">
                <a16:creationId xmlns:a16="http://schemas.microsoft.com/office/drawing/2014/main" id="{0D5A61A1-ADA7-E243-A300-42E333A3FD54}"/>
              </a:ext>
            </a:extLst>
          </p:cNvPr>
          <p:cNvSpPr/>
          <p:nvPr/>
        </p:nvSpPr>
        <p:spPr>
          <a:xfrm rot="5400000" flipH="1">
            <a:off x="3923900" y="2508741"/>
            <a:ext cx="230145" cy="587288"/>
          </a:xfrm>
          <a:prstGeom prst="upArrow">
            <a:avLst>
              <a:gd name="adj1" fmla="val 24914"/>
              <a:gd name="adj2" fmla="val 88031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87922064-0B01-90D2-98DC-A62A31B2A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859" y="2303997"/>
            <a:ext cx="4313592" cy="2267062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E51180B0-1F03-DCD4-B8FE-9D2FF6ACD1DE}"/>
              </a:ext>
            </a:extLst>
          </p:cNvPr>
          <p:cNvSpPr txBox="1">
            <a:spLocks noChangeArrowheads="1"/>
          </p:cNvSpPr>
          <p:nvPr/>
        </p:nvSpPr>
        <p:spPr>
          <a:xfrm>
            <a:off x="7962901" y="1"/>
            <a:ext cx="4220690" cy="546651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400" b="1" dirty="0">
                <a:solidFill>
                  <a:srgbClr val="FF0000"/>
                </a:solidFill>
                <a:cs typeface="Times New Roman" pitchFamily="18" charset="0"/>
              </a:rPr>
              <a:t>How to change the slide layout.</a:t>
            </a:r>
            <a:endParaRPr lang="en-US" sz="1400" b="1" dirty="0">
              <a:solidFill>
                <a:srgbClr val="FF0000"/>
              </a:solidFill>
            </a:endParaRPr>
          </a:p>
          <a:p>
            <a:endParaRPr lang="en-US" sz="12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400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FD050-AD28-9949-9B3A-490A79D28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588A4-AF14-8F47-939C-83616CDF80C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Bullet point one</a:t>
            </a:r>
          </a:p>
          <a:p>
            <a:pPr lvl="1"/>
            <a:r>
              <a:rPr lang="en-US" dirty="0"/>
              <a:t>Sub bullet point</a:t>
            </a:r>
          </a:p>
          <a:p>
            <a:r>
              <a:rPr lang="en-US" dirty="0"/>
              <a:t>Bullet point two</a:t>
            </a:r>
          </a:p>
          <a:p>
            <a:pPr lvl="1"/>
            <a:r>
              <a:rPr lang="en-US" dirty="0"/>
              <a:t>Sub bullet point</a:t>
            </a:r>
          </a:p>
          <a:p>
            <a:pPr lvl="1"/>
            <a:r>
              <a:rPr lang="en-US" dirty="0"/>
              <a:t>Sub bullet point</a:t>
            </a:r>
          </a:p>
          <a:p>
            <a:r>
              <a:rPr lang="en-US" dirty="0"/>
              <a:t>Bullet point three</a:t>
            </a:r>
          </a:p>
          <a:p>
            <a:pPr lvl="1"/>
            <a:r>
              <a:rPr lang="en-US" dirty="0"/>
              <a:t>Sub bullet point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DA56395-AE72-1137-1506-4FA889926EB8}"/>
              </a:ext>
            </a:extLst>
          </p:cNvPr>
          <p:cNvSpPr txBox="1">
            <a:spLocks/>
          </p:cNvSpPr>
          <p:nvPr/>
        </p:nvSpPr>
        <p:spPr>
          <a:xfrm>
            <a:off x="731520" y="6164318"/>
            <a:ext cx="6962052" cy="5214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 charset="0"/>
              <a:buNone/>
              <a:defRPr sz="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3429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pple Symbols" panose="02000000000000000000" pitchFamily="2" charset="-79"/>
              <a:buNone/>
              <a:tabLst/>
              <a:defRPr sz="800" i="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5715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Font typeface="Arial" charset="0"/>
              <a:buNone/>
              <a:tabLst/>
              <a:defRPr sz="8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3716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charset="0"/>
              <a:buNone/>
              <a:defRPr sz="800" i="1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Please put references on the bottom of the slide and compile them into the final references slide.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Follow the AMA style, abbreviating names of journals according to Index Medicus.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F33C67F-5326-672C-35B4-B7BDCBC66917}"/>
              </a:ext>
            </a:extLst>
          </p:cNvPr>
          <p:cNvSpPr txBox="1">
            <a:spLocks noChangeArrowheads="1"/>
          </p:cNvSpPr>
          <p:nvPr/>
        </p:nvSpPr>
        <p:spPr>
          <a:xfrm>
            <a:off x="6917635" y="0"/>
            <a:ext cx="5265956" cy="1888436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400" b="1" dirty="0">
                <a:solidFill>
                  <a:srgbClr val="FF0000"/>
                </a:solidFill>
                <a:cs typeface="Times New Roman" pitchFamily="18" charset="0"/>
              </a:rPr>
              <a:t>References should be listed at the bottom of the slide and included in the final references slide at the end of this deck.</a:t>
            </a:r>
            <a:endParaRPr lang="en-US" sz="1400" dirty="0">
              <a:solidFill>
                <a:srgbClr val="FF0000"/>
              </a:solidFill>
              <a:cs typeface="Times New Roman" pitchFamily="18" charset="0"/>
            </a:endParaRP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If the same reference is used on consecutive slides, it should be repeated at the bottom of each slide. </a:t>
            </a: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All images must be cited, even if they are screen grabs/taken from the internet. </a:t>
            </a:r>
          </a:p>
          <a:p>
            <a:pPr marL="7938">
              <a:spcAft>
                <a:spcPts val="600"/>
              </a:spcAft>
            </a:pPr>
            <a:r>
              <a:rPr lang="en-US" sz="1200" dirty="0">
                <a:cs typeface="Times New Roman" pitchFamily="18" charset="0"/>
              </a:rPr>
              <a:t>Follow the AMA style, abbreviating names of journals according to Index Medicus. 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803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33FB3-0B5C-FE43-A63A-84C65C835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Slide</a:t>
            </a:r>
            <a:endParaRPr lang="en-US" sz="2000" b="0" i="1" dirty="0"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6070B-8D01-2F41-AECE-B270F5BF999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58963" y="1291213"/>
            <a:ext cx="8801517" cy="4566001"/>
          </a:xfrm>
        </p:spPr>
        <p:txBody>
          <a:bodyPr>
            <a:normAutofit/>
          </a:bodyPr>
          <a:lstStyle/>
          <a:p>
            <a:r>
              <a:rPr lang="en-US" sz="2400" dirty="0"/>
              <a:t>Was trialed on a Gastrostomy-Jejunostomy and tube feedings along with Parenteral Nutrition (PN) in the past (developed cholestatic liver disease).</a:t>
            </a:r>
          </a:p>
          <a:p>
            <a:r>
              <a:rPr lang="en-US" sz="2400" dirty="0"/>
              <a:t>Never gained weight on tube feeds. Weight went from 190 to as low as 76 pounds.</a:t>
            </a:r>
          </a:p>
          <a:p>
            <a:r>
              <a:rPr lang="en-US" sz="2400" dirty="0"/>
              <a:t>Patient was getting by, just eating orally and maintaining weight around 103 pounds, until February of 2020.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FFD34BC-AB69-C948-854F-4B0395DB30C3}"/>
              </a:ext>
            </a:extLst>
          </p:cNvPr>
          <p:cNvGrpSpPr/>
          <p:nvPr/>
        </p:nvGrpSpPr>
        <p:grpSpPr>
          <a:xfrm>
            <a:off x="731520" y="1291213"/>
            <a:ext cx="1774288" cy="1742134"/>
            <a:chOff x="731520" y="1045029"/>
            <a:chExt cx="1774288" cy="174213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729155E-6E12-D943-9054-ABEE247FAF26}"/>
                </a:ext>
              </a:extLst>
            </p:cNvPr>
            <p:cNvSpPr txBox="1"/>
            <p:nvPr/>
          </p:nvSpPr>
          <p:spPr>
            <a:xfrm>
              <a:off x="731520" y="1045029"/>
              <a:ext cx="1774288" cy="174213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lIns="1828800" tIns="182880" rIns="182880" rtlCol="0">
              <a:noAutofit/>
            </a:bodyPr>
            <a:lstStyle/>
            <a:p>
              <a:endParaRPr lang="en-US" dirty="0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4D8E3106-F178-354E-A606-4B9C8C0A1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4675" y="1169464"/>
              <a:ext cx="1475766" cy="1475766"/>
            </a:xfrm>
            <a:prstGeom prst="rect">
              <a:avLst/>
            </a:prstGeom>
          </p:spPr>
        </p:pic>
      </p:grp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18EFC1B-E791-FB80-4644-B8654054B45F}"/>
              </a:ext>
            </a:extLst>
          </p:cNvPr>
          <p:cNvSpPr txBox="1">
            <a:spLocks/>
          </p:cNvSpPr>
          <p:nvPr/>
        </p:nvSpPr>
        <p:spPr>
          <a:xfrm>
            <a:off x="731520" y="6164318"/>
            <a:ext cx="6962052" cy="5214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 charset="0"/>
              <a:buNone/>
              <a:defRPr sz="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3429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pple Symbols" panose="02000000000000000000" pitchFamily="2" charset="-79"/>
              <a:buNone/>
              <a:tabLst/>
              <a:defRPr sz="800" i="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5715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Font typeface="Arial" charset="0"/>
              <a:buNone/>
              <a:tabLst/>
              <a:defRPr sz="8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3716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charset="0"/>
              <a:buNone/>
              <a:defRPr sz="800" i="1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Please put references on the bottom of the slide and compile them into the final references slide.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Follow the AMA style, abbreviating names of journals according to Index Medicus.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C34267-2BA3-BCB6-118A-3DA26074E8B5}"/>
              </a:ext>
            </a:extLst>
          </p:cNvPr>
          <p:cNvSpPr txBox="1">
            <a:spLocks noChangeArrowheads="1"/>
          </p:cNvSpPr>
          <p:nvPr/>
        </p:nvSpPr>
        <p:spPr>
          <a:xfrm>
            <a:off x="6458372" y="0"/>
            <a:ext cx="5738241" cy="1099335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Sample slides demonstrate ideas for including content in your presentation (case studies, charts, graphs, tables, etc.). </a:t>
            </a:r>
          </a:p>
          <a:p>
            <a:pPr marL="79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This information is not required but can be visually stimulating for the audience.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 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0635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"/>
</p:tagLst>
</file>

<file path=ppt/theme/theme1.xml><?xml version="1.0" encoding="utf-8"?>
<a:theme xmlns:a="http://schemas.openxmlformats.org/drawingml/2006/main" name="ASPEN-General-Webinar-Master-2023">
  <a:themeElements>
    <a:clrScheme name="ASPEN25 Conference">
      <a:dk1>
        <a:srgbClr val="000000"/>
      </a:dk1>
      <a:lt1>
        <a:srgbClr val="FFFFFF"/>
      </a:lt1>
      <a:dk2>
        <a:srgbClr val="260359"/>
      </a:dk2>
      <a:lt2>
        <a:srgbClr val="CCCCCC"/>
      </a:lt2>
      <a:accent1>
        <a:srgbClr val="3F04BF"/>
      </a:accent1>
      <a:accent2>
        <a:srgbClr val="3771FF"/>
      </a:accent2>
      <a:accent3>
        <a:srgbClr val="07DBF2"/>
      </a:accent3>
      <a:accent4>
        <a:srgbClr val="DA05AC"/>
      </a:accent4>
      <a:accent5>
        <a:srgbClr val="93DB3E"/>
      </a:accent5>
      <a:accent6>
        <a:srgbClr val="FFBF15"/>
      </a:accent6>
      <a:hlink>
        <a:srgbClr val="07DBF2"/>
      </a:hlink>
      <a:folHlink>
        <a:srgbClr val="7994D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lnutrition Matters Adults Final 12-5-17 am edits 12-6-17 pg edits [Read-Only] [Compatibility Mode]" id="{60674A33-A43E-41F3-8B35-FF2EAA38F7C5}" vid="{2E68F45E-9C44-4BA5-AFEF-EA0AF06A16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118141-a8e4-4b4d-adf8-c71d590b0e51" xsi:nil="true"/>
    <lcf76f155ced4ddcb4097134ff3c332f xmlns="3b36458f-a9a6-4920-bc19-8165e8b669cf">
      <Terms xmlns="http://schemas.microsoft.com/office/infopath/2007/PartnerControls"/>
    </lcf76f155ced4ddcb4097134ff3c332f>
    <Number xmlns="3b36458f-a9a6-4920-bc19-8165e8b669cf" xsi:nil="true"/>
    <InPhoto xmlns="3b36458f-a9a6-4920-bc19-8165e8b669c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BE97D8D0055740A0B559B96A876F3E" ma:contentTypeVersion="19" ma:contentTypeDescription="Create a new document." ma:contentTypeScope="" ma:versionID="20a74ce20248e909c818fa7f57c59150">
  <xsd:schema xmlns:xsd="http://www.w3.org/2001/XMLSchema" xmlns:xs="http://www.w3.org/2001/XMLSchema" xmlns:p="http://schemas.microsoft.com/office/2006/metadata/properties" xmlns:ns2="3b36458f-a9a6-4920-bc19-8165e8b669cf" xmlns:ns3="ff118141-a8e4-4b4d-adf8-c71d590b0e51" targetNamespace="http://schemas.microsoft.com/office/2006/metadata/properties" ma:root="true" ma:fieldsID="d54696f79673d2eb3b204dc8ff0fe425" ns2:_="" ns3:_="">
    <xsd:import namespace="3b36458f-a9a6-4920-bc19-8165e8b669cf"/>
    <xsd:import namespace="ff118141-a8e4-4b4d-adf8-c71d590b0e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Numbe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InPhot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36458f-a9a6-4920-bc19-8165e8b669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01a92b0-102d-4a06-b65b-f49356077b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umber" ma:index="22" nillable="true" ma:displayName="Number" ma:format="Dropdown" ma:internalName="Number" ma:percentage="FALSE">
      <xsd:simpleType>
        <xsd:restriction base="dms:Number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InPhoto" ma:index="26" nillable="true" ma:displayName="Notes" ma:description="Left: B. Bistrian-1989, Right: K. Kudsk-1997" ma:format="Dropdown" ma:internalName="InPhoto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118141-a8e4-4b4d-adf8-c71d590b0e5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27d7c90-10b3-4dbb-be66-4cf489773dab}" ma:internalName="TaxCatchAll" ma:showField="CatchAllData" ma:web="ff118141-a8e4-4b4d-adf8-c71d590b0e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5C9C91-E2F1-45A1-9EC4-A1CFBD388FAA}">
  <ds:schemaRefs>
    <ds:schemaRef ds:uri="http://www.w3.org/XML/1998/namespace"/>
    <ds:schemaRef ds:uri="http://purl.org/dc/terms/"/>
    <ds:schemaRef ds:uri="ff118141-a8e4-4b4d-adf8-c71d590b0e51"/>
    <ds:schemaRef ds:uri="3b36458f-a9a6-4920-bc19-8165e8b669cf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B94F5D0-6F55-49B7-B883-AA07A16DD3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36458f-a9a6-4920-bc19-8165e8b669cf"/>
    <ds:schemaRef ds:uri="ff118141-a8e4-4b4d-adf8-c71d590b0e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B59A08-5B47-418F-8E2C-21EAD20A49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3207</TotalTime>
  <Words>1725</Words>
  <Application>Microsoft Office PowerPoint</Application>
  <PresentationFormat>Widescreen</PresentationFormat>
  <Paragraphs>215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Franklin Gothic Book</vt:lpstr>
      <vt:lpstr>Franklin Gothic Medium</vt:lpstr>
      <vt:lpstr>System Font Regular</vt:lpstr>
      <vt:lpstr>Times New Roman</vt:lpstr>
      <vt:lpstr>ASPEN-General-Webinar-Master-2023</vt:lpstr>
      <vt:lpstr>PowerPoint Presentation</vt:lpstr>
      <vt:lpstr>Presentation Title</vt:lpstr>
      <vt:lpstr>Presentation Title</vt:lpstr>
      <vt:lpstr>Section Title</vt:lpstr>
      <vt:lpstr>Disclosures</vt:lpstr>
      <vt:lpstr>Learning Objectives</vt:lpstr>
      <vt:lpstr>Slide Layouts</vt:lpstr>
      <vt:lpstr>Sample Slide</vt:lpstr>
      <vt:lpstr>Sample Slide</vt:lpstr>
      <vt:lpstr>Sample Slide </vt:lpstr>
      <vt:lpstr>Sample Slide</vt:lpstr>
      <vt:lpstr>Sample Slide</vt:lpstr>
      <vt:lpstr>Sample Slide</vt:lpstr>
      <vt:lpstr>Sample Slide</vt:lpstr>
      <vt:lpstr>Learning Assessment Question</vt:lpstr>
      <vt:lpstr>Learning Assessment Answer</vt:lpstr>
      <vt:lpstr>References List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Peggi Guenter</dc:creator>
  <cp:lastModifiedBy>Doreen Cooke</cp:lastModifiedBy>
  <cp:revision>354</cp:revision>
  <cp:lastPrinted>2018-08-02T11:30:27Z</cp:lastPrinted>
  <dcterms:created xsi:type="dcterms:W3CDTF">2018-06-04T15:56:44Z</dcterms:created>
  <dcterms:modified xsi:type="dcterms:W3CDTF">2024-11-14T01:33:14Z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0x01010038BE97D8D0055740A0B559B96A876F3E</vt:lpwstr>
  </property>
  <property fmtid="{D5CDD505-2E9C-101B-9397-08002B2CF9AE}" pid="3" name="Order">
    <vt:r8>8858800</vt:r8>
  </property>
  <property fmtid="{D5CDD505-2E9C-101B-9397-08002B2CF9AE}" pid="4" name="MediaServiceImageTags">
    <vt:lpwstr/>
  </property>
</Properties>
</file>